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9" r:id="rId2"/>
    <p:sldId id="260" r:id="rId3"/>
    <p:sldId id="263" r:id="rId4"/>
    <p:sldId id="264" r:id="rId5"/>
    <p:sldId id="265" r:id="rId6"/>
    <p:sldId id="293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6" r:id="rId16"/>
    <p:sldId id="281" r:id="rId17"/>
    <p:sldId id="262" r:id="rId18"/>
    <p:sldId id="282" r:id="rId19"/>
    <p:sldId id="261" r:id="rId20"/>
    <p:sldId id="266" r:id="rId21"/>
    <p:sldId id="283" r:id="rId22"/>
    <p:sldId id="277" r:id="rId23"/>
    <p:sldId id="278" r:id="rId24"/>
    <p:sldId id="292" r:id="rId25"/>
    <p:sldId id="279" r:id="rId26"/>
    <p:sldId id="291" r:id="rId27"/>
    <p:sldId id="275" r:id="rId28"/>
    <p:sldId id="280" r:id="rId29"/>
    <p:sldId id="284" r:id="rId30"/>
    <p:sldId id="289" r:id="rId31"/>
    <p:sldId id="286" r:id="rId32"/>
    <p:sldId id="287" r:id="rId33"/>
    <p:sldId id="295" r:id="rId34"/>
    <p:sldId id="288" r:id="rId35"/>
    <p:sldId id="294" r:id="rId36"/>
    <p:sldId id="290" r:id="rId37"/>
  </p:sldIdLst>
  <p:sldSz cx="12192000" cy="6858000"/>
  <p:notesSz cx="6858000" cy="9144000"/>
  <p:embeddedFontLst>
    <p:embeddedFont>
      <p:font typeface="Nunito" panose="020B060402020202020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Nunito ExtraBold" panose="020B0604020202020204" charset="0"/>
      <p:bold r:id="rId52"/>
      <p:italic r:id="rId53"/>
      <p:boldItalic r:id="rId54"/>
    </p:embeddedFont>
    <p:embeddedFont>
      <p:font typeface="Helvetica" panose="020B0604020202020204" pitchFamily="34" charset="0"/>
      <p:regular r:id="rId55"/>
      <p:bold r:id="rId56"/>
      <p:italic r:id="rId57"/>
      <p:boldItalic r:id="rId5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AF0A27FF-4829-784B-8238-4BB0AF64EE73}">
          <p14:sldIdLst>
            <p14:sldId id="259"/>
            <p14:sldId id="260"/>
            <p14:sldId id="263"/>
            <p14:sldId id="264"/>
            <p14:sldId id="265"/>
            <p14:sldId id="293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6"/>
            <p14:sldId id="281"/>
            <p14:sldId id="262"/>
            <p14:sldId id="282"/>
            <p14:sldId id="261"/>
            <p14:sldId id="266"/>
            <p14:sldId id="283"/>
            <p14:sldId id="277"/>
            <p14:sldId id="278"/>
            <p14:sldId id="292"/>
            <p14:sldId id="279"/>
            <p14:sldId id="291"/>
            <p14:sldId id="275"/>
            <p14:sldId id="280"/>
            <p14:sldId id="284"/>
            <p14:sldId id="289"/>
            <p14:sldId id="286"/>
            <p14:sldId id="287"/>
            <p14:sldId id="295"/>
            <p14:sldId id="288"/>
            <p14:sldId id="294"/>
            <p14:sldId id="290"/>
          </p14:sldIdLst>
        </p14:section>
        <p14:section name="Section sans titre" id="{60893B6A-BA99-CB42-AC5F-42FB3634CEFC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MBRUN Johanna" initials="SJ" lastIdx="1" clrIdx="0">
    <p:extLst>
      <p:ext uri="{19B8F6BF-5375-455C-9EA6-DF929625EA0E}">
        <p15:presenceInfo xmlns:p15="http://schemas.microsoft.com/office/powerpoint/2012/main" userId="SOMBRUN Johan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EAFAE7"/>
    <a:srgbClr val="F7F7F7"/>
    <a:srgbClr val="00A0DD"/>
    <a:srgbClr val="C20E1A"/>
    <a:srgbClr val="868686"/>
    <a:srgbClr val="273A7C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09" autoAdjust="0"/>
    <p:restoredTop sz="94694"/>
  </p:normalViewPr>
  <p:slideViewPr>
    <p:cSldViewPr snapToGrid="0" snapToObjects="1">
      <p:cViewPr varScale="1">
        <p:scale>
          <a:sx n="90" d="100"/>
          <a:sy n="90" d="100"/>
        </p:scale>
        <p:origin x="9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49" d="100"/>
          <a:sy n="149" d="100"/>
        </p:scale>
        <p:origin x="334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2-16T13:47:31.200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FB8CB9-8BF2-495D-8EEA-273AE6C6F0D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3AB17245-41EA-4368-8708-05C39F81CDE7}">
      <dgm:prSet phldrT="[Texte]"/>
      <dgm:spPr/>
      <dgm:t>
        <a:bodyPr/>
        <a:lstStyle/>
        <a:p>
          <a:r>
            <a:rPr lang="fr-FR" dirty="0" smtClean="0"/>
            <a:t>Résistance aux changements</a:t>
          </a:r>
          <a:endParaRPr lang="fr-FR" dirty="0"/>
        </a:p>
      </dgm:t>
    </dgm:pt>
    <dgm:pt modelId="{8044A66B-EBB8-422F-85F9-6B1B54B07BD2}" type="parTrans" cxnId="{E8361E28-00DD-4E01-A6F6-69D32B9BB86B}">
      <dgm:prSet/>
      <dgm:spPr/>
      <dgm:t>
        <a:bodyPr/>
        <a:lstStyle/>
        <a:p>
          <a:endParaRPr lang="fr-FR"/>
        </a:p>
      </dgm:t>
    </dgm:pt>
    <dgm:pt modelId="{A1C360A8-9AE2-469A-936A-B34A7405DA3C}" type="sibTrans" cxnId="{E8361E28-00DD-4E01-A6F6-69D32B9BB86B}">
      <dgm:prSet/>
      <dgm:spPr/>
      <dgm:t>
        <a:bodyPr/>
        <a:lstStyle/>
        <a:p>
          <a:endParaRPr lang="fr-FR"/>
        </a:p>
      </dgm:t>
    </dgm:pt>
    <dgm:pt modelId="{57C09B76-B5F1-42F9-A599-4E80829BB64C}">
      <dgm:prSet phldrT="[Texte]"/>
      <dgm:spPr/>
      <dgm:t>
        <a:bodyPr/>
        <a:lstStyle/>
        <a:p>
          <a:r>
            <a:rPr lang="fr-FR" dirty="0" smtClean="0"/>
            <a:t>Personnalité/Prédisposition</a:t>
          </a:r>
          <a:endParaRPr lang="fr-FR" dirty="0"/>
        </a:p>
      </dgm:t>
    </dgm:pt>
    <dgm:pt modelId="{10F6AE2F-9C97-4300-876A-E668159091FD}" type="parTrans" cxnId="{7F852690-5662-4CCA-9A17-6EDD4D100567}">
      <dgm:prSet/>
      <dgm:spPr/>
      <dgm:t>
        <a:bodyPr/>
        <a:lstStyle/>
        <a:p>
          <a:endParaRPr lang="fr-FR"/>
        </a:p>
      </dgm:t>
    </dgm:pt>
    <dgm:pt modelId="{9B5847E7-A357-4784-AD71-EC5EA975D0D2}" type="sibTrans" cxnId="{7F852690-5662-4CCA-9A17-6EDD4D100567}">
      <dgm:prSet/>
      <dgm:spPr/>
      <dgm:t>
        <a:bodyPr/>
        <a:lstStyle/>
        <a:p>
          <a:endParaRPr lang="fr-FR"/>
        </a:p>
      </dgm:t>
    </dgm:pt>
    <dgm:pt modelId="{6C8FF879-10E1-410E-B2D3-1699257189D5}">
      <dgm:prSet phldrT="[Texte]"/>
      <dgm:spPr/>
      <dgm:t>
        <a:bodyPr/>
        <a:lstStyle/>
        <a:p>
          <a:r>
            <a:rPr lang="fr-FR" dirty="0" smtClean="0"/>
            <a:t>Perception d’injustice</a:t>
          </a:r>
          <a:endParaRPr lang="fr-FR" dirty="0"/>
        </a:p>
      </dgm:t>
    </dgm:pt>
    <dgm:pt modelId="{1235EB17-C0D2-47E5-83EF-614200A570B6}" type="parTrans" cxnId="{454942E5-3AA1-4E7A-8A49-2651E5B2665C}">
      <dgm:prSet/>
      <dgm:spPr/>
      <dgm:t>
        <a:bodyPr/>
        <a:lstStyle/>
        <a:p>
          <a:endParaRPr lang="fr-FR"/>
        </a:p>
      </dgm:t>
    </dgm:pt>
    <dgm:pt modelId="{D89AC1C8-C3BF-41A0-A979-595CD1028DFB}" type="sibTrans" cxnId="{454942E5-3AA1-4E7A-8A49-2651E5B2665C}">
      <dgm:prSet/>
      <dgm:spPr/>
      <dgm:t>
        <a:bodyPr/>
        <a:lstStyle/>
        <a:p>
          <a:endParaRPr lang="fr-FR"/>
        </a:p>
      </dgm:t>
    </dgm:pt>
    <dgm:pt modelId="{C8CA3B0D-AEDF-4563-A481-45064D05C82C}">
      <dgm:prSet phldrT="[Texte]"/>
      <dgm:spPr/>
      <dgm:t>
        <a:bodyPr/>
        <a:lstStyle/>
        <a:p>
          <a:r>
            <a:rPr lang="fr-FR" dirty="0" smtClean="0"/>
            <a:t>Les attitudes de résistances</a:t>
          </a:r>
          <a:endParaRPr lang="fr-FR" dirty="0"/>
        </a:p>
      </dgm:t>
    </dgm:pt>
    <dgm:pt modelId="{962AE230-ABC7-466E-962C-CE112FE06981}" type="parTrans" cxnId="{6BB63573-0F76-4F69-A88F-C16C25B9CE41}">
      <dgm:prSet/>
      <dgm:spPr/>
      <dgm:t>
        <a:bodyPr/>
        <a:lstStyle/>
        <a:p>
          <a:endParaRPr lang="fr-FR"/>
        </a:p>
      </dgm:t>
    </dgm:pt>
    <dgm:pt modelId="{887FC25D-B2EA-4DDB-924D-5DDE6224F5F5}" type="sibTrans" cxnId="{6BB63573-0F76-4F69-A88F-C16C25B9CE41}">
      <dgm:prSet/>
      <dgm:spPr/>
      <dgm:t>
        <a:bodyPr/>
        <a:lstStyle/>
        <a:p>
          <a:endParaRPr lang="fr-FR"/>
        </a:p>
      </dgm:t>
    </dgm:pt>
    <dgm:pt modelId="{B9763AFC-6908-454D-88D2-4218E2883525}" type="pres">
      <dgm:prSet presAssocID="{8BFB8CB9-8BF2-495D-8EEA-273AE6C6F0D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D4F4713A-F58F-42AA-9774-3F1076C8D2FA}" type="pres">
      <dgm:prSet presAssocID="{3AB17245-41EA-4368-8708-05C39F81CDE7}" presName="root1" presStyleCnt="0"/>
      <dgm:spPr/>
    </dgm:pt>
    <dgm:pt modelId="{CC46D376-82B5-4AE5-8F13-B3E06BAE1D03}" type="pres">
      <dgm:prSet presAssocID="{3AB17245-41EA-4368-8708-05C39F81CDE7}" presName="LevelOneTextNode" presStyleLbl="node0" presStyleIdx="0" presStyleCnt="1" custAng="5400000" custScaleX="169698" custLinFactX="-67055" custLinFactNeighborX="-100000" custLinFactNeighborY="37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08E6C78-3163-4927-ABD2-B324BDE7E9CC}" type="pres">
      <dgm:prSet presAssocID="{3AB17245-41EA-4368-8708-05C39F81CDE7}" presName="level2hierChild" presStyleCnt="0"/>
      <dgm:spPr/>
    </dgm:pt>
    <dgm:pt modelId="{CCA817F7-626E-4D10-8252-6021AB6608D6}" type="pres">
      <dgm:prSet presAssocID="{10F6AE2F-9C97-4300-876A-E668159091FD}" presName="conn2-1" presStyleLbl="parChTrans1D2" presStyleIdx="0" presStyleCnt="3"/>
      <dgm:spPr/>
      <dgm:t>
        <a:bodyPr/>
        <a:lstStyle/>
        <a:p>
          <a:endParaRPr lang="fr-FR"/>
        </a:p>
      </dgm:t>
    </dgm:pt>
    <dgm:pt modelId="{AA591DE3-1462-432C-90D2-A4D21CD32A67}" type="pres">
      <dgm:prSet presAssocID="{10F6AE2F-9C97-4300-876A-E668159091FD}" presName="connTx" presStyleLbl="parChTrans1D2" presStyleIdx="0" presStyleCnt="3"/>
      <dgm:spPr/>
      <dgm:t>
        <a:bodyPr/>
        <a:lstStyle/>
        <a:p>
          <a:endParaRPr lang="fr-FR"/>
        </a:p>
      </dgm:t>
    </dgm:pt>
    <dgm:pt modelId="{7D9406E1-703D-4AF8-865B-42006E97407E}" type="pres">
      <dgm:prSet presAssocID="{57C09B76-B5F1-42F9-A599-4E80829BB64C}" presName="root2" presStyleCnt="0"/>
      <dgm:spPr/>
    </dgm:pt>
    <dgm:pt modelId="{01F38D15-1C1A-4582-9AF4-C377CCB9F39A}" type="pres">
      <dgm:prSet presAssocID="{57C09B76-B5F1-42F9-A599-4E80829BB64C}" presName="LevelTwoTextNode" presStyleLbl="node2" presStyleIdx="0" presStyleCnt="3" custScaleX="15123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1D58009-E448-4DDE-B2BC-751BC6F43324}" type="pres">
      <dgm:prSet presAssocID="{57C09B76-B5F1-42F9-A599-4E80829BB64C}" presName="level3hierChild" presStyleCnt="0"/>
      <dgm:spPr/>
    </dgm:pt>
    <dgm:pt modelId="{2DBA4C13-E977-4ACE-ABD6-C577FC9CA56B}" type="pres">
      <dgm:prSet presAssocID="{1235EB17-C0D2-47E5-83EF-614200A570B6}" presName="conn2-1" presStyleLbl="parChTrans1D2" presStyleIdx="1" presStyleCnt="3"/>
      <dgm:spPr/>
      <dgm:t>
        <a:bodyPr/>
        <a:lstStyle/>
        <a:p>
          <a:endParaRPr lang="fr-FR"/>
        </a:p>
      </dgm:t>
    </dgm:pt>
    <dgm:pt modelId="{508DB2BD-C34C-4FC9-B246-34D17562864C}" type="pres">
      <dgm:prSet presAssocID="{1235EB17-C0D2-47E5-83EF-614200A570B6}" presName="connTx" presStyleLbl="parChTrans1D2" presStyleIdx="1" presStyleCnt="3"/>
      <dgm:spPr/>
      <dgm:t>
        <a:bodyPr/>
        <a:lstStyle/>
        <a:p>
          <a:endParaRPr lang="fr-FR"/>
        </a:p>
      </dgm:t>
    </dgm:pt>
    <dgm:pt modelId="{7A6747BF-B127-4461-87D1-BECE0A82DF5B}" type="pres">
      <dgm:prSet presAssocID="{6C8FF879-10E1-410E-B2D3-1699257189D5}" presName="root2" presStyleCnt="0"/>
      <dgm:spPr/>
    </dgm:pt>
    <dgm:pt modelId="{467C0159-3A4D-465D-899C-7BDBE5A83853}" type="pres">
      <dgm:prSet presAssocID="{6C8FF879-10E1-410E-B2D3-1699257189D5}" presName="LevelTwoTextNode" presStyleLbl="node2" presStyleIdx="1" presStyleCnt="3" custScaleX="15062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42E23A3-558D-45C0-BE2D-ACE617A78CBD}" type="pres">
      <dgm:prSet presAssocID="{6C8FF879-10E1-410E-B2D3-1699257189D5}" presName="level3hierChild" presStyleCnt="0"/>
      <dgm:spPr/>
    </dgm:pt>
    <dgm:pt modelId="{F6D8C043-13B2-4DC2-937E-5E987115B83D}" type="pres">
      <dgm:prSet presAssocID="{962AE230-ABC7-466E-962C-CE112FE06981}" presName="conn2-1" presStyleLbl="parChTrans1D2" presStyleIdx="2" presStyleCnt="3"/>
      <dgm:spPr/>
      <dgm:t>
        <a:bodyPr/>
        <a:lstStyle/>
        <a:p>
          <a:endParaRPr lang="fr-FR"/>
        </a:p>
      </dgm:t>
    </dgm:pt>
    <dgm:pt modelId="{2DDDA2C4-82C0-4C37-87F0-5A7339CBEA3B}" type="pres">
      <dgm:prSet presAssocID="{962AE230-ABC7-466E-962C-CE112FE06981}" presName="connTx" presStyleLbl="parChTrans1D2" presStyleIdx="2" presStyleCnt="3"/>
      <dgm:spPr/>
      <dgm:t>
        <a:bodyPr/>
        <a:lstStyle/>
        <a:p>
          <a:endParaRPr lang="fr-FR"/>
        </a:p>
      </dgm:t>
    </dgm:pt>
    <dgm:pt modelId="{000B20CF-4EEA-4F2C-8850-DDBDF743F44B}" type="pres">
      <dgm:prSet presAssocID="{C8CA3B0D-AEDF-4563-A481-45064D05C82C}" presName="root2" presStyleCnt="0"/>
      <dgm:spPr/>
    </dgm:pt>
    <dgm:pt modelId="{18E2303E-C917-4D89-BB73-551E8879CAFF}" type="pres">
      <dgm:prSet presAssocID="{C8CA3B0D-AEDF-4563-A481-45064D05C82C}" presName="LevelTwoTextNode" presStyleLbl="node2" presStyleIdx="2" presStyleCnt="3" custScaleX="15137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308EF08-9449-4906-914E-3A0688328316}" type="pres">
      <dgm:prSet presAssocID="{C8CA3B0D-AEDF-4563-A481-45064D05C82C}" presName="level3hierChild" presStyleCnt="0"/>
      <dgm:spPr/>
    </dgm:pt>
  </dgm:ptLst>
  <dgm:cxnLst>
    <dgm:cxn modelId="{454942E5-3AA1-4E7A-8A49-2651E5B2665C}" srcId="{3AB17245-41EA-4368-8708-05C39F81CDE7}" destId="{6C8FF879-10E1-410E-B2D3-1699257189D5}" srcOrd="1" destOrd="0" parTransId="{1235EB17-C0D2-47E5-83EF-614200A570B6}" sibTransId="{D89AC1C8-C3BF-41A0-A979-595CD1028DFB}"/>
    <dgm:cxn modelId="{908FBBE8-A91A-4628-AC19-188C62172435}" type="presOf" srcId="{C8CA3B0D-AEDF-4563-A481-45064D05C82C}" destId="{18E2303E-C917-4D89-BB73-551E8879CAFF}" srcOrd="0" destOrd="0" presId="urn:microsoft.com/office/officeart/2008/layout/HorizontalMultiLevelHierarchy"/>
    <dgm:cxn modelId="{6BB63573-0F76-4F69-A88F-C16C25B9CE41}" srcId="{3AB17245-41EA-4368-8708-05C39F81CDE7}" destId="{C8CA3B0D-AEDF-4563-A481-45064D05C82C}" srcOrd="2" destOrd="0" parTransId="{962AE230-ABC7-466E-962C-CE112FE06981}" sibTransId="{887FC25D-B2EA-4DDB-924D-5DDE6224F5F5}"/>
    <dgm:cxn modelId="{AF70E42D-C0A1-4C0A-B4B9-1EE17A36F57D}" type="presOf" srcId="{1235EB17-C0D2-47E5-83EF-614200A570B6}" destId="{2DBA4C13-E977-4ACE-ABD6-C577FC9CA56B}" srcOrd="0" destOrd="0" presId="urn:microsoft.com/office/officeart/2008/layout/HorizontalMultiLevelHierarchy"/>
    <dgm:cxn modelId="{7F852690-5662-4CCA-9A17-6EDD4D100567}" srcId="{3AB17245-41EA-4368-8708-05C39F81CDE7}" destId="{57C09B76-B5F1-42F9-A599-4E80829BB64C}" srcOrd="0" destOrd="0" parTransId="{10F6AE2F-9C97-4300-876A-E668159091FD}" sibTransId="{9B5847E7-A357-4784-AD71-EC5EA975D0D2}"/>
    <dgm:cxn modelId="{E8361E28-00DD-4E01-A6F6-69D32B9BB86B}" srcId="{8BFB8CB9-8BF2-495D-8EEA-273AE6C6F0DD}" destId="{3AB17245-41EA-4368-8708-05C39F81CDE7}" srcOrd="0" destOrd="0" parTransId="{8044A66B-EBB8-422F-85F9-6B1B54B07BD2}" sibTransId="{A1C360A8-9AE2-469A-936A-B34A7405DA3C}"/>
    <dgm:cxn modelId="{19619C8D-A9EC-46BC-A7B1-4B17C7EB7458}" type="presOf" srcId="{1235EB17-C0D2-47E5-83EF-614200A570B6}" destId="{508DB2BD-C34C-4FC9-B246-34D17562864C}" srcOrd="1" destOrd="0" presId="urn:microsoft.com/office/officeart/2008/layout/HorizontalMultiLevelHierarchy"/>
    <dgm:cxn modelId="{701585C2-E2DF-4961-B7A0-791E8D360085}" type="presOf" srcId="{57C09B76-B5F1-42F9-A599-4E80829BB64C}" destId="{01F38D15-1C1A-4582-9AF4-C377CCB9F39A}" srcOrd="0" destOrd="0" presId="urn:microsoft.com/office/officeart/2008/layout/HorizontalMultiLevelHierarchy"/>
    <dgm:cxn modelId="{1C6D7502-F447-453E-88AB-B75CF52B9A1A}" type="presOf" srcId="{6C8FF879-10E1-410E-B2D3-1699257189D5}" destId="{467C0159-3A4D-465D-899C-7BDBE5A83853}" srcOrd="0" destOrd="0" presId="urn:microsoft.com/office/officeart/2008/layout/HorizontalMultiLevelHierarchy"/>
    <dgm:cxn modelId="{5B0CF5F8-F4A8-4A13-BA59-3D0A93454FD3}" type="presOf" srcId="{10F6AE2F-9C97-4300-876A-E668159091FD}" destId="{CCA817F7-626E-4D10-8252-6021AB6608D6}" srcOrd="0" destOrd="0" presId="urn:microsoft.com/office/officeart/2008/layout/HorizontalMultiLevelHierarchy"/>
    <dgm:cxn modelId="{3958776E-E03B-4D75-B4F0-02B6E1CF7D74}" type="presOf" srcId="{8BFB8CB9-8BF2-495D-8EEA-273AE6C6F0DD}" destId="{B9763AFC-6908-454D-88D2-4218E2883525}" srcOrd="0" destOrd="0" presId="urn:microsoft.com/office/officeart/2008/layout/HorizontalMultiLevelHierarchy"/>
    <dgm:cxn modelId="{01DF4AF0-7215-42DD-82C3-12F8FD18F265}" type="presOf" srcId="{10F6AE2F-9C97-4300-876A-E668159091FD}" destId="{AA591DE3-1462-432C-90D2-A4D21CD32A67}" srcOrd="1" destOrd="0" presId="urn:microsoft.com/office/officeart/2008/layout/HorizontalMultiLevelHierarchy"/>
    <dgm:cxn modelId="{31C90366-06D3-4E58-9CC8-07BAA967125D}" type="presOf" srcId="{962AE230-ABC7-466E-962C-CE112FE06981}" destId="{F6D8C043-13B2-4DC2-937E-5E987115B83D}" srcOrd="0" destOrd="0" presId="urn:microsoft.com/office/officeart/2008/layout/HorizontalMultiLevelHierarchy"/>
    <dgm:cxn modelId="{D224034D-F30D-4B92-A0E0-24F5230B0125}" type="presOf" srcId="{962AE230-ABC7-466E-962C-CE112FE06981}" destId="{2DDDA2C4-82C0-4C37-87F0-5A7339CBEA3B}" srcOrd="1" destOrd="0" presId="urn:microsoft.com/office/officeart/2008/layout/HorizontalMultiLevelHierarchy"/>
    <dgm:cxn modelId="{8470D428-3628-4C6D-AB30-E3A3CEC86988}" type="presOf" srcId="{3AB17245-41EA-4368-8708-05C39F81CDE7}" destId="{CC46D376-82B5-4AE5-8F13-B3E06BAE1D03}" srcOrd="0" destOrd="0" presId="urn:microsoft.com/office/officeart/2008/layout/HorizontalMultiLevelHierarchy"/>
    <dgm:cxn modelId="{AFE5EFB5-0BD8-4A25-AF0B-DEDF5E66D329}" type="presParOf" srcId="{B9763AFC-6908-454D-88D2-4218E2883525}" destId="{D4F4713A-F58F-42AA-9774-3F1076C8D2FA}" srcOrd="0" destOrd="0" presId="urn:microsoft.com/office/officeart/2008/layout/HorizontalMultiLevelHierarchy"/>
    <dgm:cxn modelId="{6834E52E-10A1-4E18-9453-3E98A49C8E8C}" type="presParOf" srcId="{D4F4713A-F58F-42AA-9774-3F1076C8D2FA}" destId="{CC46D376-82B5-4AE5-8F13-B3E06BAE1D03}" srcOrd="0" destOrd="0" presId="urn:microsoft.com/office/officeart/2008/layout/HorizontalMultiLevelHierarchy"/>
    <dgm:cxn modelId="{D4D3187E-A421-4345-A92A-DC006EDFE35E}" type="presParOf" srcId="{D4F4713A-F58F-42AA-9774-3F1076C8D2FA}" destId="{808E6C78-3163-4927-ABD2-B324BDE7E9CC}" srcOrd="1" destOrd="0" presId="urn:microsoft.com/office/officeart/2008/layout/HorizontalMultiLevelHierarchy"/>
    <dgm:cxn modelId="{6E9C5034-4C80-4C1A-A722-7C6DDC0AF14A}" type="presParOf" srcId="{808E6C78-3163-4927-ABD2-B324BDE7E9CC}" destId="{CCA817F7-626E-4D10-8252-6021AB6608D6}" srcOrd="0" destOrd="0" presId="urn:microsoft.com/office/officeart/2008/layout/HorizontalMultiLevelHierarchy"/>
    <dgm:cxn modelId="{7E25B55C-F977-43DA-86AC-3C1599B65DF8}" type="presParOf" srcId="{CCA817F7-626E-4D10-8252-6021AB6608D6}" destId="{AA591DE3-1462-432C-90D2-A4D21CD32A67}" srcOrd="0" destOrd="0" presId="urn:microsoft.com/office/officeart/2008/layout/HorizontalMultiLevelHierarchy"/>
    <dgm:cxn modelId="{33DE5792-4119-46F4-B449-52DDAEF39501}" type="presParOf" srcId="{808E6C78-3163-4927-ABD2-B324BDE7E9CC}" destId="{7D9406E1-703D-4AF8-865B-42006E97407E}" srcOrd="1" destOrd="0" presId="urn:microsoft.com/office/officeart/2008/layout/HorizontalMultiLevelHierarchy"/>
    <dgm:cxn modelId="{3EF593C6-40F2-4F31-961D-D4942C72BABE}" type="presParOf" srcId="{7D9406E1-703D-4AF8-865B-42006E97407E}" destId="{01F38D15-1C1A-4582-9AF4-C377CCB9F39A}" srcOrd="0" destOrd="0" presId="urn:microsoft.com/office/officeart/2008/layout/HorizontalMultiLevelHierarchy"/>
    <dgm:cxn modelId="{2BE18FA4-F0FA-46DA-B57A-45022851DCEF}" type="presParOf" srcId="{7D9406E1-703D-4AF8-865B-42006E97407E}" destId="{21D58009-E448-4DDE-B2BC-751BC6F43324}" srcOrd="1" destOrd="0" presId="urn:microsoft.com/office/officeart/2008/layout/HorizontalMultiLevelHierarchy"/>
    <dgm:cxn modelId="{2688664D-BC36-4FBC-8493-1CDA1F512AD6}" type="presParOf" srcId="{808E6C78-3163-4927-ABD2-B324BDE7E9CC}" destId="{2DBA4C13-E977-4ACE-ABD6-C577FC9CA56B}" srcOrd="2" destOrd="0" presId="urn:microsoft.com/office/officeart/2008/layout/HorizontalMultiLevelHierarchy"/>
    <dgm:cxn modelId="{01049F8F-1AC9-4469-8776-ED752897A948}" type="presParOf" srcId="{2DBA4C13-E977-4ACE-ABD6-C577FC9CA56B}" destId="{508DB2BD-C34C-4FC9-B246-34D17562864C}" srcOrd="0" destOrd="0" presId="urn:microsoft.com/office/officeart/2008/layout/HorizontalMultiLevelHierarchy"/>
    <dgm:cxn modelId="{50BF6038-C5F3-4CBB-9E23-E240CD1B7A6F}" type="presParOf" srcId="{808E6C78-3163-4927-ABD2-B324BDE7E9CC}" destId="{7A6747BF-B127-4461-87D1-BECE0A82DF5B}" srcOrd="3" destOrd="0" presId="urn:microsoft.com/office/officeart/2008/layout/HorizontalMultiLevelHierarchy"/>
    <dgm:cxn modelId="{8D6E4284-CB1E-48BE-B665-5D6507845793}" type="presParOf" srcId="{7A6747BF-B127-4461-87D1-BECE0A82DF5B}" destId="{467C0159-3A4D-465D-899C-7BDBE5A83853}" srcOrd="0" destOrd="0" presId="urn:microsoft.com/office/officeart/2008/layout/HorizontalMultiLevelHierarchy"/>
    <dgm:cxn modelId="{2E1C182D-83A3-4BAC-883C-666A7931B7CE}" type="presParOf" srcId="{7A6747BF-B127-4461-87D1-BECE0A82DF5B}" destId="{E42E23A3-558D-45C0-BE2D-ACE617A78CBD}" srcOrd="1" destOrd="0" presId="urn:microsoft.com/office/officeart/2008/layout/HorizontalMultiLevelHierarchy"/>
    <dgm:cxn modelId="{E262B0BE-AA9D-48D7-A356-B640BF84DDC6}" type="presParOf" srcId="{808E6C78-3163-4927-ABD2-B324BDE7E9CC}" destId="{F6D8C043-13B2-4DC2-937E-5E987115B83D}" srcOrd="4" destOrd="0" presId="urn:microsoft.com/office/officeart/2008/layout/HorizontalMultiLevelHierarchy"/>
    <dgm:cxn modelId="{FA8B514E-578E-460F-9132-1A4971967BFF}" type="presParOf" srcId="{F6D8C043-13B2-4DC2-937E-5E987115B83D}" destId="{2DDDA2C4-82C0-4C37-87F0-5A7339CBEA3B}" srcOrd="0" destOrd="0" presId="urn:microsoft.com/office/officeart/2008/layout/HorizontalMultiLevelHierarchy"/>
    <dgm:cxn modelId="{776CE820-A13D-42FB-B1AC-9ADA3A59F00A}" type="presParOf" srcId="{808E6C78-3163-4927-ABD2-B324BDE7E9CC}" destId="{000B20CF-4EEA-4F2C-8850-DDBDF743F44B}" srcOrd="5" destOrd="0" presId="urn:microsoft.com/office/officeart/2008/layout/HorizontalMultiLevelHierarchy"/>
    <dgm:cxn modelId="{37E02E37-E445-4AFE-B6EF-1463E95253C8}" type="presParOf" srcId="{000B20CF-4EEA-4F2C-8850-DDBDF743F44B}" destId="{18E2303E-C917-4D89-BB73-551E8879CAFF}" srcOrd="0" destOrd="0" presId="urn:microsoft.com/office/officeart/2008/layout/HorizontalMultiLevelHierarchy"/>
    <dgm:cxn modelId="{09925FB8-1725-46AB-A221-714332083AE3}" type="presParOf" srcId="{000B20CF-4EEA-4F2C-8850-DDBDF743F44B}" destId="{0308EF08-9449-4906-914E-3A068832831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BFD6B3-6021-4339-82E3-E276D5F55895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C0BB1DF8-4E4D-421C-A47F-681D48127D4C}">
      <dgm:prSet phldrT="[Texte]"/>
      <dgm:spPr>
        <a:solidFill>
          <a:schemeClr val="tx2"/>
        </a:solidFill>
      </dgm:spPr>
      <dgm:t>
        <a:bodyPr/>
        <a:lstStyle/>
        <a:p>
          <a:r>
            <a:rPr lang="fr-FR" dirty="0" smtClean="0"/>
            <a:t>Comportementales Orientations/actions</a:t>
          </a:r>
          <a:endParaRPr lang="fr-FR" dirty="0"/>
        </a:p>
      </dgm:t>
    </dgm:pt>
    <dgm:pt modelId="{6EDDC6BF-7722-4F89-8C49-EF048069FBA8}" type="parTrans" cxnId="{89EAD5BA-CA59-4C7B-8E1B-D8A4EABAA724}">
      <dgm:prSet/>
      <dgm:spPr/>
      <dgm:t>
        <a:bodyPr/>
        <a:lstStyle/>
        <a:p>
          <a:endParaRPr lang="fr-FR"/>
        </a:p>
      </dgm:t>
    </dgm:pt>
    <dgm:pt modelId="{217E1ADD-301A-4E21-9AE2-B0B905DA4B12}" type="sibTrans" cxnId="{89EAD5BA-CA59-4C7B-8E1B-D8A4EABAA724}">
      <dgm:prSet/>
      <dgm:spPr/>
      <dgm:t>
        <a:bodyPr/>
        <a:lstStyle/>
        <a:p>
          <a:endParaRPr lang="fr-FR"/>
        </a:p>
      </dgm:t>
    </dgm:pt>
    <dgm:pt modelId="{5421A144-AEC5-4BC8-B2E0-1AD57F9DAE70}">
      <dgm:prSet phldrT="[Texte]"/>
      <dgm:spPr>
        <a:solidFill>
          <a:schemeClr val="accent6"/>
        </a:solidFill>
      </dgm:spPr>
      <dgm:t>
        <a:bodyPr/>
        <a:lstStyle/>
        <a:p>
          <a:r>
            <a:rPr lang="fr-FR" dirty="0" smtClean="0"/>
            <a:t>Affectives</a:t>
          </a:r>
        </a:p>
        <a:p>
          <a:r>
            <a:rPr lang="fr-FR" dirty="0" smtClean="0"/>
            <a:t>Emotions</a:t>
          </a:r>
          <a:endParaRPr lang="fr-FR" dirty="0"/>
        </a:p>
      </dgm:t>
    </dgm:pt>
    <dgm:pt modelId="{57E3602D-B74A-448F-9BEA-BAC5B39076ED}" type="parTrans" cxnId="{D40A69E0-B7DD-45DF-A9E5-7D535B0CAC33}">
      <dgm:prSet/>
      <dgm:spPr/>
      <dgm:t>
        <a:bodyPr/>
        <a:lstStyle/>
        <a:p>
          <a:endParaRPr lang="fr-FR"/>
        </a:p>
      </dgm:t>
    </dgm:pt>
    <dgm:pt modelId="{EF6E7229-9E4F-4C41-B6CE-5023FC4BACE4}" type="sibTrans" cxnId="{D40A69E0-B7DD-45DF-A9E5-7D535B0CAC33}">
      <dgm:prSet/>
      <dgm:spPr/>
      <dgm:t>
        <a:bodyPr/>
        <a:lstStyle/>
        <a:p>
          <a:endParaRPr lang="fr-FR"/>
        </a:p>
      </dgm:t>
    </dgm:pt>
    <dgm:pt modelId="{3114C552-C5F3-4825-95D2-667EFB0828AA}">
      <dgm:prSet phldrT="[Texte]"/>
      <dgm:spPr>
        <a:solidFill>
          <a:schemeClr val="accent5"/>
        </a:solidFill>
      </dgm:spPr>
      <dgm:t>
        <a:bodyPr/>
        <a:lstStyle/>
        <a:p>
          <a:r>
            <a:rPr lang="fr-FR" dirty="0" smtClean="0"/>
            <a:t>Cognitives</a:t>
          </a:r>
        </a:p>
        <a:p>
          <a:r>
            <a:rPr lang="fr-FR" dirty="0" smtClean="0"/>
            <a:t>Savoir/Croyances</a:t>
          </a:r>
        </a:p>
      </dgm:t>
    </dgm:pt>
    <dgm:pt modelId="{023D43BB-310B-4E76-8F7C-F3F10A65C1C4}" type="parTrans" cxnId="{EE59A869-3021-4DFC-910B-02C3045A4FCF}">
      <dgm:prSet/>
      <dgm:spPr/>
      <dgm:t>
        <a:bodyPr/>
        <a:lstStyle/>
        <a:p>
          <a:endParaRPr lang="fr-FR"/>
        </a:p>
      </dgm:t>
    </dgm:pt>
    <dgm:pt modelId="{7ABE483B-5CF4-4DBA-944D-BE80AA5A3D0A}" type="sibTrans" cxnId="{EE59A869-3021-4DFC-910B-02C3045A4FCF}">
      <dgm:prSet/>
      <dgm:spPr/>
      <dgm:t>
        <a:bodyPr/>
        <a:lstStyle/>
        <a:p>
          <a:endParaRPr lang="fr-FR"/>
        </a:p>
      </dgm:t>
    </dgm:pt>
    <dgm:pt modelId="{A0164370-A294-45C8-BE66-4782AE62F146}" type="pres">
      <dgm:prSet presAssocID="{27BFD6B3-6021-4339-82E3-E276D5F5589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F48F559B-7728-4C1E-964B-702E6C2F565F}" type="pres">
      <dgm:prSet presAssocID="{27BFD6B3-6021-4339-82E3-E276D5F55895}" presName="cycle" presStyleCnt="0"/>
      <dgm:spPr/>
    </dgm:pt>
    <dgm:pt modelId="{C8B30EB5-F9E2-4F89-958D-90798BD5DA12}" type="pres">
      <dgm:prSet presAssocID="{C0BB1DF8-4E4D-421C-A47F-681D48127D4C}" presName="nodeFirs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0C7F3CF-C0E4-4096-B9EC-C5B9CAF6DB22}" type="pres">
      <dgm:prSet presAssocID="{217E1ADD-301A-4E21-9AE2-B0B905DA4B12}" presName="sibTransFirstNode" presStyleLbl="bgShp" presStyleIdx="0" presStyleCnt="1"/>
      <dgm:spPr/>
      <dgm:t>
        <a:bodyPr/>
        <a:lstStyle/>
        <a:p>
          <a:endParaRPr lang="fr-FR"/>
        </a:p>
      </dgm:t>
    </dgm:pt>
    <dgm:pt modelId="{52EE8124-D546-4E3F-A48F-5E909F46DE61}" type="pres">
      <dgm:prSet presAssocID="{5421A144-AEC5-4BC8-B2E0-1AD57F9DAE70}" presName="nodeFollowingNodes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9975364-1E4E-43C6-825C-FB6C8C08CFCE}" type="pres">
      <dgm:prSet presAssocID="{3114C552-C5F3-4825-95D2-667EFB0828AA}" presName="nodeFollowingNodes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A6860DF2-1686-4228-BF30-57B3D2C63EF6}" type="presOf" srcId="{27BFD6B3-6021-4339-82E3-E276D5F55895}" destId="{A0164370-A294-45C8-BE66-4782AE62F146}" srcOrd="0" destOrd="0" presId="urn:microsoft.com/office/officeart/2005/8/layout/cycle3"/>
    <dgm:cxn modelId="{C909377A-A808-402D-88EF-D35E0B3B2D0B}" type="presOf" srcId="{5421A144-AEC5-4BC8-B2E0-1AD57F9DAE70}" destId="{52EE8124-D546-4E3F-A48F-5E909F46DE61}" srcOrd="0" destOrd="0" presId="urn:microsoft.com/office/officeart/2005/8/layout/cycle3"/>
    <dgm:cxn modelId="{4D47A1DD-1254-4E59-8F6E-CE0767EBAC71}" type="presOf" srcId="{3114C552-C5F3-4825-95D2-667EFB0828AA}" destId="{89975364-1E4E-43C6-825C-FB6C8C08CFCE}" srcOrd="0" destOrd="0" presId="urn:microsoft.com/office/officeart/2005/8/layout/cycle3"/>
    <dgm:cxn modelId="{D40A69E0-B7DD-45DF-A9E5-7D535B0CAC33}" srcId="{27BFD6B3-6021-4339-82E3-E276D5F55895}" destId="{5421A144-AEC5-4BC8-B2E0-1AD57F9DAE70}" srcOrd="1" destOrd="0" parTransId="{57E3602D-B74A-448F-9BEA-BAC5B39076ED}" sibTransId="{EF6E7229-9E4F-4C41-B6CE-5023FC4BACE4}"/>
    <dgm:cxn modelId="{1FB8AB91-69D8-4D18-9F14-E85939AA9A73}" type="presOf" srcId="{C0BB1DF8-4E4D-421C-A47F-681D48127D4C}" destId="{C8B30EB5-F9E2-4F89-958D-90798BD5DA12}" srcOrd="0" destOrd="0" presId="urn:microsoft.com/office/officeart/2005/8/layout/cycle3"/>
    <dgm:cxn modelId="{EE59A869-3021-4DFC-910B-02C3045A4FCF}" srcId="{27BFD6B3-6021-4339-82E3-E276D5F55895}" destId="{3114C552-C5F3-4825-95D2-667EFB0828AA}" srcOrd="2" destOrd="0" parTransId="{023D43BB-310B-4E76-8F7C-F3F10A65C1C4}" sibTransId="{7ABE483B-5CF4-4DBA-944D-BE80AA5A3D0A}"/>
    <dgm:cxn modelId="{FF00710A-7BA4-4E98-84C5-A1837D2138EE}" type="presOf" srcId="{217E1ADD-301A-4E21-9AE2-B0B905DA4B12}" destId="{80C7F3CF-C0E4-4096-B9EC-C5B9CAF6DB22}" srcOrd="0" destOrd="0" presId="urn:microsoft.com/office/officeart/2005/8/layout/cycle3"/>
    <dgm:cxn modelId="{89EAD5BA-CA59-4C7B-8E1B-D8A4EABAA724}" srcId="{27BFD6B3-6021-4339-82E3-E276D5F55895}" destId="{C0BB1DF8-4E4D-421C-A47F-681D48127D4C}" srcOrd="0" destOrd="0" parTransId="{6EDDC6BF-7722-4F89-8C49-EF048069FBA8}" sibTransId="{217E1ADD-301A-4E21-9AE2-B0B905DA4B12}"/>
    <dgm:cxn modelId="{6FA2E510-1FDB-4FCA-AECD-A2E693FF2052}" type="presParOf" srcId="{A0164370-A294-45C8-BE66-4782AE62F146}" destId="{F48F559B-7728-4C1E-964B-702E6C2F565F}" srcOrd="0" destOrd="0" presId="urn:microsoft.com/office/officeart/2005/8/layout/cycle3"/>
    <dgm:cxn modelId="{1A6B06BB-6F1A-4B7E-88E3-632F32D556D8}" type="presParOf" srcId="{F48F559B-7728-4C1E-964B-702E6C2F565F}" destId="{C8B30EB5-F9E2-4F89-958D-90798BD5DA12}" srcOrd="0" destOrd="0" presId="urn:microsoft.com/office/officeart/2005/8/layout/cycle3"/>
    <dgm:cxn modelId="{7B2D3F15-BB06-4906-8604-9AC136FF184D}" type="presParOf" srcId="{F48F559B-7728-4C1E-964B-702E6C2F565F}" destId="{80C7F3CF-C0E4-4096-B9EC-C5B9CAF6DB22}" srcOrd="1" destOrd="0" presId="urn:microsoft.com/office/officeart/2005/8/layout/cycle3"/>
    <dgm:cxn modelId="{CA671FFF-3C6E-4D34-B9D3-ACB39C94B0CB}" type="presParOf" srcId="{F48F559B-7728-4C1E-964B-702E6C2F565F}" destId="{52EE8124-D546-4E3F-A48F-5E909F46DE61}" srcOrd="2" destOrd="0" presId="urn:microsoft.com/office/officeart/2005/8/layout/cycle3"/>
    <dgm:cxn modelId="{BEB19EF2-77C9-4FAD-B8A5-03CB60F8D95C}" type="presParOf" srcId="{F48F559B-7728-4C1E-964B-702E6C2F565F}" destId="{89975364-1E4E-43C6-825C-FB6C8C08CFCE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15DE97-88FF-4119-96B6-B3E7AC47D610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2504B0F8-6F1F-4090-8515-237CDD63A70E}">
      <dgm:prSet phldrT="[Texte]"/>
      <dgm:spPr/>
      <dgm:t>
        <a:bodyPr/>
        <a:lstStyle/>
        <a:p>
          <a:r>
            <a:rPr lang="fr-FR" dirty="0" smtClean="0"/>
            <a:t>Facteurs Individuels</a:t>
          </a:r>
          <a:endParaRPr lang="fr-FR" dirty="0"/>
        </a:p>
      </dgm:t>
    </dgm:pt>
    <dgm:pt modelId="{05E6742C-F133-4D47-882A-5948B789B418}" type="parTrans" cxnId="{4F7FDDF6-5560-45C7-BB17-1DB9B93AEDE7}">
      <dgm:prSet/>
      <dgm:spPr/>
      <dgm:t>
        <a:bodyPr/>
        <a:lstStyle/>
        <a:p>
          <a:endParaRPr lang="fr-FR"/>
        </a:p>
      </dgm:t>
    </dgm:pt>
    <dgm:pt modelId="{9BAB0C04-ED25-4972-B88C-420BB02A6AE5}" type="sibTrans" cxnId="{4F7FDDF6-5560-45C7-BB17-1DB9B93AEDE7}">
      <dgm:prSet/>
      <dgm:spPr/>
      <dgm:t>
        <a:bodyPr/>
        <a:lstStyle/>
        <a:p>
          <a:endParaRPr lang="fr-FR"/>
        </a:p>
      </dgm:t>
    </dgm:pt>
    <dgm:pt modelId="{4754FF3A-4C1F-4E12-B15F-036B999D5C61}">
      <dgm:prSet phldrT="[Texte]"/>
      <dgm:spPr/>
      <dgm:t>
        <a:bodyPr/>
        <a:lstStyle/>
        <a:p>
          <a:r>
            <a:rPr lang="fr-FR" dirty="0" smtClean="0"/>
            <a:t>Collectifs/organisationnels</a:t>
          </a:r>
          <a:endParaRPr lang="fr-FR" dirty="0"/>
        </a:p>
      </dgm:t>
    </dgm:pt>
    <dgm:pt modelId="{1AF5E5DA-A15A-4463-B624-81CBC9A83C53}" type="parTrans" cxnId="{60BB3DFF-236A-4C1F-9FEB-79C6A64A12A2}">
      <dgm:prSet/>
      <dgm:spPr/>
      <dgm:t>
        <a:bodyPr/>
        <a:lstStyle/>
        <a:p>
          <a:endParaRPr lang="fr-FR"/>
        </a:p>
      </dgm:t>
    </dgm:pt>
    <dgm:pt modelId="{EF571C91-454B-4816-994C-2FD3FD741B4B}" type="sibTrans" cxnId="{60BB3DFF-236A-4C1F-9FEB-79C6A64A12A2}">
      <dgm:prSet/>
      <dgm:spPr/>
      <dgm:t>
        <a:bodyPr/>
        <a:lstStyle/>
        <a:p>
          <a:endParaRPr lang="fr-FR"/>
        </a:p>
      </dgm:t>
    </dgm:pt>
    <dgm:pt modelId="{A6B6175D-A70D-452A-A69E-DF1468526DE1}">
      <dgm:prSet phldrT="[Texte]"/>
      <dgm:spPr/>
      <dgm:t>
        <a:bodyPr/>
        <a:lstStyle/>
        <a:p>
          <a:r>
            <a:rPr lang="fr-FR" dirty="0" smtClean="0"/>
            <a:t>Liés aux changements</a:t>
          </a:r>
        </a:p>
      </dgm:t>
    </dgm:pt>
    <dgm:pt modelId="{338732D3-9439-45AC-89CE-4C2EFD175368}" type="parTrans" cxnId="{5EC1D191-1CCE-4CC2-9FEA-E7706F3C6D05}">
      <dgm:prSet/>
      <dgm:spPr/>
      <dgm:t>
        <a:bodyPr/>
        <a:lstStyle/>
        <a:p>
          <a:endParaRPr lang="fr-FR"/>
        </a:p>
      </dgm:t>
    </dgm:pt>
    <dgm:pt modelId="{E1A24339-85B5-43AE-B68F-A02DB0D38553}" type="sibTrans" cxnId="{5EC1D191-1CCE-4CC2-9FEA-E7706F3C6D05}">
      <dgm:prSet/>
      <dgm:spPr/>
      <dgm:t>
        <a:bodyPr/>
        <a:lstStyle/>
        <a:p>
          <a:endParaRPr lang="fr-FR"/>
        </a:p>
      </dgm:t>
    </dgm:pt>
    <dgm:pt modelId="{307CFB52-6175-44BB-8ED8-7604E825CF85}">
      <dgm:prSet phldrT="[Texte]"/>
      <dgm:spPr/>
      <dgm:t>
        <a:bodyPr/>
        <a:lstStyle/>
        <a:p>
          <a:r>
            <a:rPr lang="fr-FR" dirty="0" smtClean="0"/>
            <a:t>Agent du changement</a:t>
          </a:r>
        </a:p>
      </dgm:t>
    </dgm:pt>
    <dgm:pt modelId="{1B7C002F-2FC3-491B-9C21-D6B78E8F32A3}" type="parTrans" cxnId="{2D459DEA-E902-4E57-9EB9-0BAF42CC0E77}">
      <dgm:prSet/>
      <dgm:spPr/>
      <dgm:t>
        <a:bodyPr/>
        <a:lstStyle/>
        <a:p>
          <a:endParaRPr lang="fr-FR"/>
        </a:p>
      </dgm:t>
    </dgm:pt>
    <dgm:pt modelId="{18205D11-59E3-4009-825B-E74CCEE22A84}" type="sibTrans" cxnId="{2D459DEA-E902-4E57-9EB9-0BAF42CC0E77}">
      <dgm:prSet/>
      <dgm:spPr/>
      <dgm:t>
        <a:bodyPr/>
        <a:lstStyle/>
        <a:p>
          <a:endParaRPr lang="fr-FR"/>
        </a:p>
      </dgm:t>
    </dgm:pt>
    <dgm:pt modelId="{8D2828CA-FAC1-4BAF-A20F-8CBE65C7DE51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r-FR" b="1" dirty="0" smtClean="0">
              <a:solidFill>
                <a:schemeClr val="bg1"/>
              </a:solidFill>
            </a:rPr>
            <a:t>Perte de temps et d’énergie</a:t>
          </a:r>
          <a:endParaRPr lang="fr-FR" b="1" dirty="0">
            <a:solidFill>
              <a:schemeClr val="bg1"/>
            </a:solidFill>
          </a:endParaRPr>
        </a:p>
      </dgm:t>
    </dgm:pt>
    <dgm:pt modelId="{28FB44E6-E693-47DE-B485-DC68FE371DD2}" type="parTrans" cxnId="{B48EC224-22CC-4094-9710-4BA7AB258CD0}">
      <dgm:prSet/>
      <dgm:spPr/>
      <dgm:t>
        <a:bodyPr/>
        <a:lstStyle/>
        <a:p>
          <a:endParaRPr lang="fr-FR"/>
        </a:p>
      </dgm:t>
    </dgm:pt>
    <dgm:pt modelId="{9C98E3C0-21B8-459C-97C5-5A7968AF5D7C}" type="sibTrans" cxnId="{B48EC224-22CC-4094-9710-4BA7AB258CD0}">
      <dgm:prSet/>
      <dgm:spPr/>
      <dgm:t>
        <a:bodyPr/>
        <a:lstStyle/>
        <a:p>
          <a:endParaRPr lang="fr-FR"/>
        </a:p>
      </dgm:t>
    </dgm:pt>
    <dgm:pt modelId="{641F7B66-6CFD-4D1A-BC78-04B0563CDEF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r-FR" b="1" dirty="0" smtClean="0">
              <a:solidFill>
                <a:schemeClr val="bg1"/>
              </a:solidFill>
            </a:rPr>
            <a:t>Coûteux</a:t>
          </a:r>
          <a:endParaRPr lang="fr-FR" b="1" dirty="0">
            <a:solidFill>
              <a:schemeClr val="bg1"/>
            </a:solidFill>
          </a:endParaRPr>
        </a:p>
      </dgm:t>
    </dgm:pt>
    <dgm:pt modelId="{A21746A2-BF59-4374-B246-8C635C936C57}" type="parTrans" cxnId="{1F71320D-6D7F-4158-80AA-EFB596705C49}">
      <dgm:prSet/>
      <dgm:spPr/>
      <dgm:t>
        <a:bodyPr/>
        <a:lstStyle/>
        <a:p>
          <a:endParaRPr lang="fr-FR"/>
        </a:p>
      </dgm:t>
    </dgm:pt>
    <dgm:pt modelId="{0C61B7E4-2986-4E0C-96C0-D41EED6D5250}" type="sibTrans" cxnId="{1F71320D-6D7F-4158-80AA-EFB596705C49}">
      <dgm:prSet/>
      <dgm:spPr/>
      <dgm:t>
        <a:bodyPr/>
        <a:lstStyle/>
        <a:p>
          <a:endParaRPr lang="fr-FR"/>
        </a:p>
      </dgm:t>
    </dgm:pt>
    <dgm:pt modelId="{21F62A0D-5F5E-492D-B65D-09D0979FDBA6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r-FR" b="1" dirty="0" smtClean="0">
              <a:solidFill>
                <a:schemeClr val="bg1"/>
              </a:solidFill>
            </a:rPr>
            <a:t>Manque de compréhension</a:t>
          </a:r>
          <a:endParaRPr lang="fr-FR" b="1" dirty="0">
            <a:solidFill>
              <a:schemeClr val="bg1"/>
            </a:solidFill>
          </a:endParaRPr>
        </a:p>
      </dgm:t>
    </dgm:pt>
    <dgm:pt modelId="{8A6D68EE-5C4C-4F11-82C8-611478D58F58}" type="parTrans" cxnId="{4357C326-3EFA-45B0-9A04-CE9F0F556475}">
      <dgm:prSet/>
      <dgm:spPr/>
      <dgm:t>
        <a:bodyPr/>
        <a:lstStyle/>
        <a:p>
          <a:endParaRPr lang="fr-FR"/>
        </a:p>
      </dgm:t>
    </dgm:pt>
    <dgm:pt modelId="{8ADC3355-062B-4A80-BE89-1D3255C1F35C}" type="sibTrans" cxnId="{4357C326-3EFA-45B0-9A04-CE9F0F556475}">
      <dgm:prSet/>
      <dgm:spPr/>
      <dgm:t>
        <a:bodyPr/>
        <a:lstStyle/>
        <a:p>
          <a:endParaRPr lang="fr-FR"/>
        </a:p>
      </dgm:t>
    </dgm:pt>
    <dgm:pt modelId="{7F6FDAF3-7B9B-44DE-88EF-FB87EAA091C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r-FR" dirty="0" smtClean="0">
              <a:solidFill>
                <a:schemeClr val="bg1"/>
              </a:solidFill>
            </a:rPr>
            <a:t>Querelle de pouvoir</a:t>
          </a:r>
          <a:endParaRPr lang="fr-FR" dirty="0">
            <a:solidFill>
              <a:schemeClr val="bg1"/>
            </a:solidFill>
          </a:endParaRPr>
        </a:p>
      </dgm:t>
    </dgm:pt>
    <dgm:pt modelId="{900F166C-13AA-4AA5-BD1B-D327DB122EDC}" type="parTrans" cxnId="{6EB8E8E5-24DF-40ED-96A2-F8EB21DD4BB8}">
      <dgm:prSet/>
      <dgm:spPr/>
      <dgm:t>
        <a:bodyPr/>
        <a:lstStyle/>
        <a:p>
          <a:endParaRPr lang="fr-FR"/>
        </a:p>
      </dgm:t>
    </dgm:pt>
    <dgm:pt modelId="{A39F489D-758D-4D1C-8D4C-40390EAB0190}" type="sibTrans" cxnId="{6EB8E8E5-24DF-40ED-96A2-F8EB21DD4BB8}">
      <dgm:prSet/>
      <dgm:spPr/>
      <dgm:t>
        <a:bodyPr/>
        <a:lstStyle/>
        <a:p>
          <a:endParaRPr lang="fr-FR"/>
        </a:p>
      </dgm:t>
    </dgm:pt>
    <dgm:pt modelId="{B1B9A98B-B436-4081-B69D-4983766698B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r-FR" dirty="0" smtClean="0">
              <a:solidFill>
                <a:schemeClr val="bg1"/>
              </a:solidFill>
            </a:rPr>
            <a:t>Légitimité de l’agent du changement</a:t>
          </a:r>
          <a:endParaRPr lang="fr-FR" dirty="0">
            <a:solidFill>
              <a:schemeClr val="bg1"/>
            </a:solidFill>
          </a:endParaRPr>
        </a:p>
      </dgm:t>
    </dgm:pt>
    <dgm:pt modelId="{AD3637BE-40A7-4A85-AF33-2B16C593DF5E}" type="parTrans" cxnId="{77712AE2-2E21-41B0-993A-F97212214D86}">
      <dgm:prSet/>
      <dgm:spPr/>
      <dgm:t>
        <a:bodyPr/>
        <a:lstStyle/>
        <a:p>
          <a:endParaRPr lang="fr-FR"/>
        </a:p>
      </dgm:t>
    </dgm:pt>
    <dgm:pt modelId="{9AF423D4-170E-4E9F-BD3D-E5DBAD19EAAE}" type="sibTrans" cxnId="{77712AE2-2E21-41B0-993A-F97212214D86}">
      <dgm:prSet/>
      <dgm:spPr/>
      <dgm:t>
        <a:bodyPr/>
        <a:lstStyle/>
        <a:p>
          <a:endParaRPr lang="fr-FR"/>
        </a:p>
      </dgm:t>
    </dgm:pt>
    <dgm:pt modelId="{34DA880D-85D8-4647-AE0F-052E96106974}" type="pres">
      <dgm:prSet presAssocID="{5715DE97-88FF-4119-96B6-B3E7AC47D61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3FAE92C-CE6F-4043-88CD-007AD14446BE}" type="pres">
      <dgm:prSet presAssocID="{2504B0F8-6F1F-4090-8515-237CDD63A70E}" presName="parentLin" presStyleCnt="0"/>
      <dgm:spPr/>
    </dgm:pt>
    <dgm:pt modelId="{723185C8-B603-4899-B040-99D76FB431A1}" type="pres">
      <dgm:prSet presAssocID="{2504B0F8-6F1F-4090-8515-237CDD63A70E}" presName="parentLeftMargin" presStyleLbl="node1" presStyleIdx="0" presStyleCnt="4"/>
      <dgm:spPr/>
      <dgm:t>
        <a:bodyPr/>
        <a:lstStyle/>
        <a:p>
          <a:endParaRPr lang="fr-FR"/>
        </a:p>
      </dgm:t>
    </dgm:pt>
    <dgm:pt modelId="{A75CC087-E3BA-40B2-BDC5-03D2018646A9}" type="pres">
      <dgm:prSet presAssocID="{2504B0F8-6F1F-4090-8515-237CDD63A70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BBC6107-39D8-43D4-940B-ADED676B134B}" type="pres">
      <dgm:prSet presAssocID="{2504B0F8-6F1F-4090-8515-237CDD63A70E}" presName="negativeSpace" presStyleCnt="0"/>
      <dgm:spPr/>
    </dgm:pt>
    <dgm:pt modelId="{63A38A1D-0469-4A7D-8121-2AB395E6D5A7}" type="pres">
      <dgm:prSet presAssocID="{2504B0F8-6F1F-4090-8515-237CDD63A70E}" presName="childText" presStyleLbl="conFgAcc1" presStyleIdx="0" presStyleCnt="4" custLinFactNeighborX="1427" custLinFactNeighborY="-86806">
        <dgm:presLayoutVars>
          <dgm:bulletEnabled val="1"/>
        </dgm:presLayoutVars>
      </dgm:prSet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fr-FR"/>
        </a:p>
      </dgm:t>
    </dgm:pt>
    <dgm:pt modelId="{72979588-107D-4706-B6A3-50B12C125D99}" type="pres">
      <dgm:prSet presAssocID="{9BAB0C04-ED25-4972-B88C-420BB02A6AE5}" presName="spaceBetweenRectangles" presStyleCnt="0"/>
      <dgm:spPr/>
    </dgm:pt>
    <dgm:pt modelId="{CF15D322-C083-4854-ACF9-26EDCBC96B26}" type="pres">
      <dgm:prSet presAssocID="{4754FF3A-4C1F-4E12-B15F-036B999D5C61}" presName="parentLin" presStyleCnt="0"/>
      <dgm:spPr/>
    </dgm:pt>
    <dgm:pt modelId="{FCABF789-B142-4B9A-8E97-84A4074DD4DD}" type="pres">
      <dgm:prSet presAssocID="{4754FF3A-4C1F-4E12-B15F-036B999D5C61}" presName="parentLeftMargin" presStyleLbl="node1" presStyleIdx="0" presStyleCnt="4"/>
      <dgm:spPr/>
      <dgm:t>
        <a:bodyPr/>
        <a:lstStyle/>
        <a:p>
          <a:endParaRPr lang="fr-FR"/>
        </a:p>
      </dgm:t>
    </dgm:pt>
    <dgm:pt modelId="{824106AF-CCC6-4D00-8E48-0DFC256ADB3D}" type="pres">
      <dgm:prSet presAssocID="{4754FF3A-4C1F-4E12-B15F-036B999D5C6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4953E7C-412A-40F2-AFD5-1E88A9CCBA7E}" type="pres">
      <dgm:prSet presAssocID="{4754FF3A-4C1F-4E12-B15F-036B999D5C61}" presName="negativeSpace" presStyleCnt="0"/>
      <dgm:spPr/>
    </dgm:pt>
    <dgm:pt modelId="{A2A19C47-4FA8-40D6-B159-D8345A986EAD}" type="pres">
      <dgm:prSet presAssocID="{4754FF3A-4C1F-4E12-B15F-036B999D5C61}" presName="childText" presStyleLbl="conFgAcc1" presStyleIdx="1" presStyleCnt="4">
        <dgm:presLayoutVars>
          <dgm:bulletEnabled val="1"/>
        </dgm:presLayoutVars>
      </dgm:prSet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fr-FR"/>
        </a:p>
      </dgm:t>
    </dgm:pt>
    <dgm:pt modelId="{31A1B0E4-2313-4104-A0C7-0B08627EBED3}" type="pres">
      <dgm:prSet presAssocID="{EF571C91-454B-4816-994C-2FD3FD741B4B}" presName="spaceBetweenRectangles" presStyleCnt="0"/>
      <dgm:spPr/>
    </dgm:pt>
    <dgm:pt modelId="{77A8111F-5C07-428C-A5E1-4260834BBE3E}" type="pres">
      <dgm:prSet presAssocID="{307CFB52-6175-44BB-8ED8-7604E825CF85}" presName="parentLin" presStyleCnt="0"/>
      <dgm:spPr/>
    </dgm:pt>
    <dgm:pt modelId="{56617FCF-4429-4DC2-80C8-515CF0E6C606}" type="pres">
      <dgm:prSet presAssocID="{307CFB52-6175-44BB-8ED8-7604E825CF85}" presName="parentLeftMargin" presStyleLbl="node1" presStyleIdx="1" presStyleCnt="4"/>
      <dgm:spPr/>
      <dgm:t>
        <a:bodyPr/>
        <a:lstStyle/>
        <a:p>
          <a:endParaRPr lang="fr-FR"/>
        </a:p>
      </dgm:t>
    </dgm:pt>
    <dgm:pt modelId="{DD4F60E5-CD54-45E8-B686-E1DD09EE94B5}" type="pres">
      <dgm:prSet presAssocID="{307CFB52-6175-44BB-8ED8-7604E825CF8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98EC3E5-1C2A-40B3-84B5-9E58E7E48AF9}" type="pres">
      <dgm:prSet presAssocID="{307CFB52-6175-44BB-8ED8-7604E825CF85}" presName="negativeSpace" presStyleCnt="0"/>
      <dgm:spPr/>
    </dgm:pt>
    <dgm:pt modelId="{8C454449-AF16-419D-AF8C-EFFB745C248F}" type="pres">
      <dgm:prSet presAssocID="{307CFB52-6175-44BB-8ED8-7604E825CF85}" presName="childText" presStyleLbl="conFgAcc1" presStyleIdx="2" presStyleCnt="4" custLinFactNeighborX="-1231" custLinFactNeighborY="3130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ECF8EF9-0DED-432A-BAB7-9E600E513A33}" type="pres">
      <dgm:prSet presAssocID="{18205D11-59E3-4009-825B-E74CCEE22A84}" presName="spaceBetweenRectangles" presStyleCnt="0"/>
      <dgm:spPr/>
    </dgm:pt>
    <dgm:pt modelId="{E9C9FC4C-6A89-4735-A6B8-A5C0C4F0DF6B}" type="pres">
      <dgm:prSet presAssocID="{A6B6175D-A70D-452A-A69E-DF1468526DE1}" presName="parentLin" presStyleCnt="0"/>
      <dgm:spPr/>
    </dgm:pt>
    <dgm:pt modelId="{6161EE4B-57D6-4612-B4F8-1B4EED59F564}" type="pres">
      <dgm:prSet presAssocID="{A6B6175D-A70D-452A-A69E-DF1468526DE1}" presName="parentLeftMargin" presStyleLbl="node1" presStyleIdx="2" presStyleCnt="4"/>
      <dgm:spPr/>
      <dgm:t>
        <a:bodyPr/>
        <a:lstStyle/>
        <a:p>
          <a:endParaRPr lang="fr-FR"/>
        </a:p>
      </dgm:t>
    </dgm:pt>
    <dgm:pt modelId="{9F2941F3-476F-4BFE-BC1F-838468C10D7C}" type="pres">
      <dgm:prSet presAssocID="{A6B6175D-A70D-452A-A69E-DF1468526DE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B4ED6CB-E121-451B-973B-DA71DCEF6827}" type="pres">
      <dgm:prSet presAssocID="{A6B6175D-A70D-452A-A69E-DF1468526DE1}" presName="negativeSpace" presStyleCnt="0"/>
      <dgm:spPr/>
    </dgm:pt>
    <dgm:pt modelId="{95818580-FA85-41EF-8363-E23E4DAEB243}" type="pres">
      <dgm:prSet presAssocID="{A6B6175D-A70D-452A-A69E-DF1468526DE1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4357C326-3EFA-45B0-9A04-CE9F0F556475}" srcId="{A6B6175D-A70D-452A-A69E-DF1468526DE1}" destId="{21F62A0D-5F5E-492D-B65D-09D0979FDBA6}" srcOrd="2" destOrd="0" parTransId="{8A6D68EE-5C4C-4F11-82C8-611478D58F58}" sibTransId="{8ADC3355-062B-4A80-BE89-1D3255C1F35C}"/>
    <dgm:cxn modelId="{B48EC224-22CC-4094-9710-4BA7AB258CD0}" srcId="{A6B6175D-A70D-452A-A69E-DF1468526DE1}" destId="{8D2828CA-FAC1-4BAF-A20F-8CBE65C7DE51}" srcOrd="0" destOrd="0" parTransId="{28FB44E6-E693-47DE-B485-DC68FE371DD2}" sibTransId="{9C98E3C0-21B8-459C-97C5-5A7968AF5D7C}"/>
    <dgm:cxn modelId="{2D459DEA-E902-4E57-9EB9-0BAF42CC0E77}" srcId="{5715DE97-88FF-4119-96B6-B3E7AC47D610}" destId="{307CFB52-6175-44BB-8ED8-7604E825CF85}" srcOrd="2" destOrd="0" parTransId="{1B7C002F-2FC3-491B-9C21-D6B78E8F32A3}" sibTransId="{18205D11-59E3-4009-825B-E74CCEE22A84}"/>
    <dgm:cxn modelId="{CBFA5BFD-49E1-4D2C-9F55-8A0889964607}" type="presOf" srcId="{641F7B66-6CFD-4D1A-BC78-04B0563CDEF2}" destId="{95818580-FA85-41EF-8363-E23E4DAEB243}" srcOrd="0" destOrd="1" presId="urn:microsoft.com/office/officeart/2005/8/layout/list1"/>
    <dgm:cxn modelId="{0A2FDB19-F006-42B4-9A82-91E8D6C676D0}" type="presOf" srcId="{A6B6175D-A70D-452A-A69E-DF1468526DE1}" destId="{6161EE4B-57D6-4612-B4F8-1B4EED59F564}" srcOrd="0" destOrd="0" presId="urn:microsoft.com/office/officeart/2005/8/layout/list1"/>
    <dgm:cxn modelId="{4F7FDDF6-5560-45C7-BB17-1DB9B93AEDE7}" srcId="{5715DE97-88FF-4119-96B6-B3E7AC47D610}" destId="{2504B0F8-6F1F-4090-8515-237CDD63A70E}" srcOrd="0" destOrd="0" parTransId="{05E6742C-F133-4D47-882A-5948B789B418}" sibTransId="{9BAB0C04-ED25-4972-B88C-420BB02A6AE5}"/>
    <dgm:cxn modelId="{512C0486-ECAD-4E47-8045-B7462CED7B79}" type="presOf" srcId="{2504B0F8-6F1F-4090-8515-237CDD63A70E}" destId="{723185C8-B603-4899-B040-99D76FB431A1}" srcOrd="0" destOrd="0" presId="urn:microsoft.com/office/officeart/2005/8/layout/list1"/>
    <dgm:cxn modelId="{259FD29E-DB73-4B38-A326-30E4D214F7B7}" type="presOf" srcId="{4754FF3A-4C1F-4E12-B15F-036B999D5C61}" destId="{824106AF-CCC6-4D00-8E48-0DFC256ADB3D}" srcOrd="1" destOrd="0" presId="urn:microsoft.com/office/officeart/2005/8/layout/list1"/>
    <dgm:cxn modelId="{6EB8E8E5-24DF-40ED-96A2-F8EB21DD4BB8}" srcId="{307CFB52-6175-44BB-8ED8-7604E825CF85}" destId="{7F6FDAF3-7B9B-44DE-88EF-FB87EAA091CF}" srcOrd="0" destOrd="0" parTransId="{900F166C-13AA-4AA5-BD1B-D327DB122EDC}" sibTransId="{A39F489D-758D-4D1C-8D4C-40390EAB0190}"/>
    <dgm:cxn modelId="{453F9A07-5B39-4DD4-A23D-79C9228B7510}" type="presOf" srcId="{A6B6175D-A70D-452A-A69E-DF1468526DE1}" destId="{9F2941F3-476F-4BFE-BC1F-838468C10D7C}" srcOrd="1" destOrd="0" presId="urn:microsoft.com/office/officeart/2005/8/layout/list1"/>
    <dgm:cxn modelId="{BBE7E28F-552F-4644-8E6F-087F39D76A42}" type="presOf" srcId="{4754FF3A-4C1F-4E12-B15F-036B999D5C61}" destId="{FCABF789-B142-4B9A-8E97-84A4074DD4DD}" srcOrd="0" destOrd="0" presId="urn:microsoft.com/office/officeart/2005/8/layout/list1"/>
    <dgm:cxn modelId="{5EC1D191-1CCE-4CC2-9FEA-E7706F3C6D05}" srcId="{5715DE97-88FF-4119-96B6-B3E7AC47D610}" destId="{A6B6175D-A70D-452A-A69E-DF1468526DE1}" srcOrd="3" destOrd="0" parTransId="{338732D3-9439-45AC-89CE-4C2EFD175368}" sibTransId="{E1A24339-85B5-43AE-B68F-A02DB0D38553}"/>
    <dgm:cxn modelId="{1F71320D-6D7F-4158-80AA-EFB596705C49}" srcId="{A6B6175D-A70D-452A-A69E-DF1468526DE1}" destId="{641F7B66-6CFD-4D1A-BC78-04B0563CDEF2}" srcOrd="1" destOrd="0" parTransId="{A21746A2-BF59-4374-B246-8C635C936C57}" sibTransId="{0C61B7E4-2986-4E0C-96C0-D41EED6D5250}"/>
    <dgm:cxn modelId="{BB5718B9-1E16-426E-831C-56C1A576AEA6}" type="presOf" srcId="{307CFB52-6175-44BB-8ED8-7604E825CF85}" destId="{56617FCF-4429-4DC2-80C8-515CF0E6C606}" srcOrd="0" destOrd="0" presId="urn:microsoft.com/office/officeart/2005/8/layout/list1"/>
    <dgm:cxn modelId="{77712AE2-2E21-41B0-993A-F97212214D86}" srcId="{307CFB52-6175-44BB-8ED8-7604E825CF85}" destId="{B1B9A98B-B436-4081-B69D-4983766698B0}" srcOrd="1" destOrd="0" parTransId="{AD3637BE-40A7-4A85-AF33-2B16C593DF5E}" sibTransId="{9AF423D4-170E-4E9F-BD3D-E5DBAD19EAAE}"/>
    <dgm:cxn modelId="{D20BDB46-D43A-408E-937F-4E51D38BF874}" type="presOf" srcId="{8D2828CA-FAC1-4BAF-A20F-8CBE65C7DE51}" destId="{95818580-FA85-41EF-8363-E23E4DAEB243}" srcOrd="0" destOrd="0" presId="urn:microsoft.com/office/officeart/2005/8/layout/list1"/>
    <dgm:cxn modelId="{C4264A09-8284-4384-836F-FBC920493BAA}" type="presOf" srcId="{B1B9A98B-B436-4081-B69D-4983766698B0}" destId="{8C454449-AF16-419D-AF8C-EFFB745C248F}" srcOrd="0" destOrd="1" presId="urn:microsoft.com/office/officeart/2005/8/layout/list1"/>
    <dgm:cxn modelId="{3B6DF44E-1B56-4A63-A8D5-CCB722AE1760}" type="presOf" srcId="{7F6FDAF3-7B9B-44DE-88EF-FB87EAA091CF}" destId="{8C454449-AF16-419D-AF8C-EFFB745C248F}" srcOrd="0" destOrd="0" presId="urn:microsoft.com/office/officeart/2005/8/layout/list1"/>
    <dgm:cxn modelId="{65E8EFBB-B322-40BC-8D23-FD59B3577139}" type="presOf" srcId="{2504B0F8-6F1F-4090-8515-237CDD63A70E}" destId="{A75CC087-E3BA-40B2-BDC5-03D2018646A9}" srcOrd="1" destOrd="0" presId="urn:microsoft.com/office/officeart/2005/8/layout/list1"/>
    <dgm:cxn modelId="{923CBD26-C22E-43AB-A7D6-A17085F2105C}" type="presOf" srcId="{5715DE97-88FF-4119-96B6-B3E7AC47D610}" destId="{34DA880D-85D8-4647-AE0F-052E96106974}" srcOrd="0" destOrd="0" presId="urn:microsoft.com/office/officeart/2005/8/layout/list1"/>
    <dgm:cxn modelId="{7FAE7A3C-8FAF-4D49-BFF3-464C2D761E84}" type="presOf" srcId="{21F62A0D-5F5E-492D-B65D-09D0979FDBA6}" destId="{95818580-FA85-41EF-8363-E23E4DAEB243}" srcOrd="0" destOrd="2" presId="urn:microsoft.com/office/officeart/2005/8/layout/list1"/>
    <dgm:cxn modelId="{AD69BC11-5325-4511-84CB-E2B6E9878834}" type="presOf" srcId="{307CFB52-6175-44BB-8ED8-7604E825CF85}" destId="{DD4F60E5-CD54-45E8-B686-E1DD09EE94B5}" srcOrd="1" destOrd="0" presId="urn:microsoft.com/office/officeart/2005/8/layout/list1"/>
    <dgm:cxn modelId="{60BB3DFF-236A-4C1F-9FEB-79C6A64A12A2}" srcId="{5715DE97-88FF-4119-96B6-B3E7AC47D610}" destId="{4754FF3A-4C1F-4E12-B15F-036B999D5C61}" srcOrd="1" destOrd="0" parTransId="{1AF5E5DA-A15A-4463-B624-81CBC9A83C53}" sibTransId="{EF571C91-454B-4816-994C-2FD3FD741B4B}"/>
    <dgm:cxn modelId="{8C7FB9CD-849E-4FC8-B091-D024859F0345}" type="presParOf" srcId="{34DA880D-85D8-4647-AE0F-052E96106974}" destId="{13FAE92C-CE6F-4043-88CD-007AD14446BE}" srcOrd="0" destOrd="0" presId="urn:microsoft.com/office/officeart/2005/8/layout/list1"/>
    <dgm:cxn modelId="{7832447E-F0F8-4496-B047-1A00E31645B8}" type="presParOf" srcId="{13FAE92C-CE6F-4043-88CD-007AD14446BE}" destId="{723185C8-B603-4899-B040-99D76FB431A1}" srcOrd="0" destOrd="0" presId="urn:microsoft.com/office/officeart/2005/8/layout/list1"/>
    <dgm:cxn modelId="{6E578066-7EB1-4E29-BC20-AF3C6FA7A7F7}" type="presParOf" srcId="{13FAE92C-CE6F-4043-88CD-007AD14446BE}" destId="{A75CC087-E3BA-40B2-BDC5-03D2018646A9}" srcOrd="1" destOrd="0" presId="urn:microsoft.com/office/officeart/2005/8/layout/list1"/>
    <dgm:cxn modelId="{4349AD70-AA8B-4883-8A19-B7AE8675DCA1}" type="presParOf" srcId="{34DA880D-85D8-4647-AE0F-052E96106974}" destId="{5BBC6107-39D8-43D4-940B-ADED676B134B}" srcOrd="1" destOrd="0" presId="urn:microsoft.com/office/officeart/2005/8/layout/list1"/>
    <dgm:cxn modelId="{73A7755F-259C-4E7B-9460-0EFA7FF59256}" type="presParOf" srcId="{34DA880D-85D8-4647-AE0F-052E96106974}" destId="{63A38A1D-0469-4A7D-8121-2AB395E6D5A7}" srcOrd="2" destOrd="0" presId="urn:microsoft.com/office/officeart/2005/8/layout/list1"/>
    <dgm:cxn modelId="{28754311-6C79-411E-904E-DDB31A98ED36}" type="presParOf" srcId="{34DA880D-85D8-4647-AE0F-052E96106974}" destId="{72979588-107D-4706-B6A3-50B12C125D99}" srcOrd="3" destOrd="0" presId="urn:microsoft.com/office/officeart/2005/8/layout/list1"/>
    <dgm:cxn modelId="{DF753F01-F517-4ADC-9E45-F61555DE3D1E}" type="presParOf" srcId="{34DA880D-85D8-4647-AE0F-052E96106974}" destId="{CF15D322-C083-4854-ACF9-26EDCBC96B26}" srcOrd="4" destOrd="0" presId="urn:microsoft.com/office/officeart/2005/8/layout/list1"/>
    <dgm:cxn modelId="{4EAAE041-F53C-4042-8868-77C67F29202B}" type="presParOf" srcId="{CF15D322-C083-4854-ACF9-26EDCBC96B26}" destId="{FCABF789-B142-4B9A-8E97-84A4074DD4DD}" srcOrd="0" destOrd="0" presId="urn:microsoft.com/office/officeart/2005/8/layout/list1"/>
    <dgm:cxn modelId="{D9E1B6A3-BFF7-4F37-BB97-57778DE97BBB}" type="presParOf" srcId="{CF15D322-C083-4854-ACF9-26EDCBC96B26}" destId="{824106AF-CCC6-4D00-8E48-0DFC256ADB3D}" srcOrd="1" destOrd="0" presId="urn:microsoft.com/office/officeart/2005/8/layout/list1"/>
    <dgm:cxn modelId="{F10B7CA1-8879-4FB9-9EEB-89AF22774D07}" type="presParOf" srcId="{34DA880D-85D8-4647-AE0F-052E96106974}" destId="{14953E7C-412A-40F2-AFD5-1E88A9CCBA7E}" srcOrd="5" destOrd="0" presId="urn:microsoft.com/office/officeart/2005/8/layout/list1"/>
    <dgm:cxn modelId="{4BE2B210-90D9-4D8D-823D-A4BAA70D4BBF}" type="presParOf" srcId="{34DA880D-85D8-4647-AE0F-052E96106974}" destId="{A2A19C47-4FA8-40D6-B159-D8345A986EAD}" srcOrd="6" destOrd="0" presId="urn:microsoft.com/office/officeart/2005/8/layout/list1"/>
    <dgm:cxn modelId="{4D0AC7A7-CBE8-49FC-A1B7-F665C4DD3EEB}" type="presParOf" srcId="{34DA880D-85D8-4647-AE0F-052E96106974}" destId="{31A1B0E4-2313-4104-A0C7-0B08627EBED3}" srcOrd="7" destOrd="0" presId="urn:microsoft.com/office/officeart/2005/8/layout/list1"/>
    <dgm:cxn modelId="{750C9972-0593-447E-BA70-F265E5B4612B}" type="presParOf" srcId="{34DA880D-85D8-4647-AE0F-052E96106974}" destId="{77A8111F-5C07-428C-A5E1-4260834BBE3E}" srcOrd="8" destOrd="0" presId="urn:microsoft.com/office/officeart/2005/8/layout/list1"/>
    <dgm:cxn modelId="{9967F243-F5DA-4B0C-A28A-7738B96252B2}" type="presParOf" srcId="{77A8111F-5C07-428C-A5E1-4260834BBE3E}" destId="{56617FCF-4429-4DC2-80C8-515CF0E6C606}" srcOrd="0" destOrd="0" presId="urn:microsoft.com/office/officeart/2005/8/layout/list1"/>
    <dgm:cxn modelId="{51586646-7F5E-490B-81E9-5360520562FD}" type="presParOf" srcId="{77A8111F-5C07-428C-A5E1-4260834BBE3E}" destId="{DD4F60E5-CD54-45E8-B686-E1DD09EE94B5}" srcOrd="1" destOrd="0" presId="urn:microsoft.com/office/officeart/2005/8/layout/list1"/>
    <dgm:cxn modelId="{8E457FE6-6AD3-4B14-B749-74C40339AFD4}" type="presParOf" srcId="{34DA880D-85D8-4647-AE0F-052E96106974}" destId="{B98EC3E5-1C2A-40B3-84B5-9E58E7E48AF9}" srcOrd="9" destOrd="0" presId="urn:microsoft.com/office/officeart/2005/8/layout/list1"/>
    <dgm:cxn modelId="{BD728B7A-0A5E-418C-9F91-EA3649A9AC09}" type="presParOf" srcId="{34DA880D-85D8-4647-AE0F-052E96106974}" destId="{8C454449-AF16-419D-AF8C-EFFB745C248F}" srcOrd="10" destOrd="0" presId="urn:microsoft.com/office/officeart/2005/8/layout/list1"/>
    <dgm:cxn modelId="{DBAC36AA-15DD-412E-A9B5-EF77D6085AD4}" type="presParOf" srcId="{34DA880D-85D8-4647-AE0F-052E96106974}" destId="{4ECF8EF9-0DED-432A-BAB7-9E600E513A33}" srcOrd="11" destOrd="0" presId="urn:microsoft.com/office/officeart/2005/8/layout/list1"/>
    <dgm:cxn modelId="{7F52302B-2238-4D0A-92F0-FB81101BF750}" type="presParOf" srcId="{34DA880D-85D8-4647-AE0F-052E96106974}" destId="{E9C9FC4C-6A89-4735-A6B8-A5C0C4F0DF6B}" srcOrd="12" destOrd="0" presId="urn:microsoft.com/office/officeart/2005/8/layout/list1"/>
    <dgm:cxn modelId="{BD7535AB-0D5F-4DB0-9BA3-A37CB934BCC6}" type="presParOf" srcId="{E9C9FC4C-6A89-4735-A6B8-A5C0C4F0DF6B}" destId="{6161EE4B-57D6-4612-B4F8-1B4EED59F564}" srcOrd="0" destOrd="0" presId="urn:microsoft.com/office/officeart/2005/8/layout/list1"/>
    <dgm:cxn modelId="{A5400D25-3B94-43FC-A10C-F91D15A747DE}" type="presParOf" srcId="{E9C9FC4C-6A89-4735-A6B8-A5C0C4F0DF6B}" destId="{9F2941F3-476F-4BFE-BC1F-838468C10D7C}" srcOrd="1" destOrd="0" presId="urn:microsoft.com/office/officeart/2005/8/layout/list1"/>
    <dgm:cxn modelId="{EFAB9737-D900-44D3-99CD-9A0861A0BB46}" type="presParOf" srcId="{34DA880D-85D8-4647-AE0F-052E96106974}" destId="{CB4ED6CB-E121-451B-973B-DA71DCEF6827}" srcOrd="13" destOrd="0" presId="urn:microsoft.com/office/officeart/2005/8/layout/list1"/>
    <dgm:cxn modelId="{E1BBDDEF-EB24-4EF2-9011-5CE9D63CD0D3}" type="presParOf" srcId="{34DA880D-85D8-4647-AE0F-052E96106974}" destId="{95818580-FA85-41EF-8363-E23E4DAEB24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D8C043-13B2-4DC2-937E-5E987115B83D}">
      <dsp:nvSpPr>
        <dsp:cNvPr id="0" name=""/>
        <dsp:cNvSpPr/>
      </dsp:nvSpPr>
      <dsp:spPr>
        <a:xfrm>
          <a:off x="2665555" y="2030934"/>
          <a:ext cx="1731927" cy="9421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65963" y="0"/>
              </a:lnTo>
              <a:lnTo>
                <a:pt x="865963" y="942157"/>
              </a:lnTo>
              <a:lnTo>
                <a:pt x="1731927" y="94215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00" kern="1200"/>
        </a:p>
      </dsp:txBody>
      <dsp:txXfrm>
        <a:off x="3482229" y="2452722"/>
        <a:ext cx="98580" cy="98580"/>
      </dsp:txXfrm>
    </dsp:sp>
    <dsp:sp modelId="{2DBA4C13-E977-4ACE-ABD6-C577FC9CA56B}">
      <dsp:nvSpPr>
        <dsp:cNvPr id="0" name=""/>
        <dsp:cNvSpPr/>
      </dsp:nvSpPr>
      <dsp:spPr>
        <a:xfrm>
          <a:off x="2665555" y="1969935"/>
          <a:ext cx="173192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60998"/>
              </a:moveTo>
              <a:lnTo>
                <a:pt x="865963" y="60998"/>
              </a:lnTo>
              <a:lnTo>
                <a:pt x="865963" y="45720"/>
              </a:lnTo>
              <a:lnTo>
                <a:pt x="1731927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3488219" y="1972355"/>
        <a:ext cx="86599" cy="86599"/>
      </dsp:txXfrm>
    </dsp:sp>
    <dsp:sp modelId="{CCA817F7-626E-4D10-8252-6021AB6608D6}">
      <dsp:nvSpPr>
        <dsp:cNvPr id="0" name=""/>
        <dsp:cNvSpPr/>
      </dsp:nvSpPr>
      <dsp:spPr>
        <a:xfrm>
          <a:off x="2665555" y="1058219"/>
          <a:ext cx="1731927" cy="972715"/>
        </a:xfrm>
        <a:custGeom>
          <a:avLst/>
          <a:gdLst/>
          <a:ahLst/>
          <a:cxnLst/>
          <a:rect l="0" t="0" r="0" b="0"/>
          <a:pathLst>
            <a:path>
              <a:moveTo>
                <a:pt x="0" y="972715"/>
              </a:moveTo>
              <a:lnTo>
                <a:pt x="865963" y="972715"/>
              </a:lnTo>
              <a:lnTo>
                <a:pt x="865963" y="0"/>
              </a:lnTo>
              <a:lnTo>
                <a:pt x="1731927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00" kern="1200"/>
        </a:p>
      </dsp:txBody>
      <dsp:txXfrm>
        <a:off x="3481859" y="1494916"/>
        <a:ext cx="99319" cy="99319"/>
      </dsp:txXfrm>
    </dsp:sp>
    <dsp:sp modelId="{CC46D376-82B5-4AE5-8F13-B3E06BAE1D03}">
      <dsp:nvSpPr>
        <dsp:cNvPr id="0" name=""/>
        <dsp:cNvSpPr/>
      </dsp:nvSpPr>
      <dsp:spPr>
        <a:xfrm>
          <a:off x="0" y="1381034"/>
          <a:ext cx="4031311" cy="12998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800" kern="1200" dirty="0" smtClean="0"/>
            <a:t>Résistance aux changements</a:t>
          </a:r>
          <a:endParaRPr lang="fr-FR" sz="3800" kern="1200" dirty="0"/>
        </a:p>
      </dsp:txBody>
      <dsp:txXfrm>
        <a:off x="0" y="1381034"/>
        <a:ext cx="4031311" cy="1299800"/>
      </dsp:txXfrm>
    </dsp:sp>
    <dsp:sp modelId="{01F38D15-1C1A-4582-9AF4-C377CCB9F39A}">
      <dsp:nvSpPr>
        <dsp:cNvPr id="0" name=""/>
        <dsp:cNvSpPr/>
      </dsp:nvSpPr>
      <dsp:spPr>
        <a:xfrm>
          <a:off x="4397482" y="675244"/>
          <a:ext cx="3799446" cy="76594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Personnalité/Prédisposition</a:t>
          </a:r>
          <a:endParaRPr lang="fr-FR" sz="2100" kern="1200" dirty="0"/>
        </a:p>
      </dsp:txBody>
      <dsp:txXfrm>
        <a:off x="4397482" y="675244"/>
        <a:ext cx="3799446" cy="765949"/>
      </dsp:txXfrm>
    </dsp:sp>
    <dsp:sp modelId="{467C0159-3A4D-465D-899C-7BDBE5A83853}">
      <dsp:nvSpPr>
        <dsp:cNvPr id="0" name=""/>
        <dsp:cNvSpPr/>
      </dsp:nvSpPr>
      <dsp:spPr>
        <a:xfrm>
          <a:off x="4397482" y="1632680"/>
          <a:ext cx="3784146" cy="76594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Perception d’injustice</a:t>
          </a:r>
          <a:endParaRPr lang="fr-FR" sz="2100" kern="1200" dirty="0"/>
        </a:p>
      </dsp:txBody>
      <dsp:txXfrm>
        <a:off x="4397482" y="1632680"/>
        <a:ext cx="3784146" cy="765949"/>
      </dsp:txXfrm>
    </dsp:sp>
    <dsp:sp modelId="{18E2303E-C917-4D89-BB73-551E8879CAFF}">
      <dsp:nvSpPr>
        <dsp:cNvPr id="0" name=""/>
        <dsp:cNvSpPr/>
      </dsp:nvSpPr>
      <dsp:spPr>
        <a:xfrm>
          <a:off x="4397482" y="2590117"/>
          <a:ext cx="3803114" cy="76594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Les attitudes de résistances</a:t>
          </a:r>
          <a:endParaRPr lang="fr-FR" sz="2100" kern="1200" dirty="0"/>
        </a:p>
      </dsp:txBody>
      <dsp:txXfrm>
        <a:off x="4397482" y="2590117"/>
        <a:ext cx="3803114" cy="7659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C7F3CF-C0E4-4096-B9EC-C5B9CAF6DB22}">
      <dsp:nvSpPr>
        <dsp:cNvPr id="0" name=""/>
        <dsp:cNvSpPr/>
      </dsp:nvSpPr>
      <dsp:spPr>
        <a:xfrm>
          <a:off x="835951" y="114808"/>
          <a:ext cx="3738297" cy="3738297"/>
        </a:xfrm>
        <a:prstGeom prst="circularArrow">
          <a:avLst>
            <a:gd name="adj1" fmla="val 5689"/>
            <a:gd name="adj2" fmla="val 340510"/>
            <a:gd name="adj3" fmla="val 12519332"/>
            <a:gd name="adj4" fmla="val 18200504"/>
            <a:gd name="adj5" fmla="val 5908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B30EB5-F9E2-4F89-958D-90798BD5DA12}">
      <dsp:nvSpPr>
        <dsp:cNvPr id="0" name=""/>
        <dsp:cNvSpPr/>
      </dsp:nvSpPr>
      <dsp:spPr>
        <a:xfrm>
          <a:off x="1417271" y="304742"/>
          <a:ext cx="2575656" cy="1287828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Comportementales Orientations/actions</a:t>
          </a:r>
          <a:endParaRPr lang="fr-FR" sz="2000" kern="1200" dirty="0"/>
        </a:p>
      </dsp:txBody>
      <dsp:txXfrm>
        <a:off x="1480138" y="367609"/>
        <a:ext cx="2449922" cy="1162094"/>
      </dsp:txXfrm>
    </dsp:sp>
    <dsp:sp modelId="{52EE8124-D546-4E3F-A48F-5E909F46DE61}">
      <dsp:nvSpPr>
        <dsp:cNvPr id="0" name=""/>
        <dsp:cNvSpPr/>
      </dsp:nvSpPr>
      <dsp:spPr>
        <a:xfrm>
          <a:off x="2834103" y="2758767"/>
          <a:ext cx="2575656" cy="1287828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Affectives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Emotions</a:t>
          </a:r>
          <a:endParaRPr lang="fr-FR" sz="2000" kern="1200" dirty="0"/>
        </a:p>
      </dsp:txBody>
      <dsp:txXfrm>
        <a:off x="2896970" y="2821634"/>
        <a:ext cx="2449922" cy="1162094"/>
      </dsp:txXfrm>
    </dsp:sp>
    <dsp:sp modelId="{89975364-1E4E-43C6-825C-FB6C8C08CFCE}">
      <dsp:nvSpPr>
        <dsp:cNvPr id="0" name=""/>
        <dsp:cNvSpPr/>
      </dsp:nvSpPr>
      <dsp:spPr>
        <a:xfrm>
          <a:off x="439" y="2758767"/>
          <a:ext cx="2575656" cy="1287828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Cognitives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Savoir/Croyances</a:t>
          </a:r>
        </a:p>
      </dsp:txBody>
      <dsp:txXfrm>
        <a:off x="63306" y="2821634"/>
        <a:ext cx="2449922" cy="11620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A38A1D-0469-4A7D-8121-2AB395E6D5A7}">
      <dsp:nvSpPr>
        <dsp:cNvPr id="0" name=""/>
        <dsp:cNvSpPr/>
      </dsp:nvSpPr>
      <dsp:spPr>
        <a:xfrm>
          <a:off x="0" y="207286"/>
          <a:ext cx="6253654" cy="35280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5CC087-E3BA-40B2-BDC5-03D2018646A9}">
      <dsp:nvSpPr>
        <dsp:cNvPr id="0" name=""/>
        <dsp:cNvSpPr/>
      </dsp:nvSpPr>
      <dsp:spPr>
        <a:xfrm>
          <a:off x="312682" y="66271"/>
          <a:ext cx="4377558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461" tIns="0" rIns="16546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Facteurs Individuels</a:t>
          </a:r>
          <a:endParaRPr lang="fr-FR" sz="1400" kern="1200" dirty="0"/>
        </a:p>
      </dsp:txBody>
      <dsp:txXfrm>
        <a:off x="332857" y="86446"/>
        <a:ext cx="4337208" cy="372930"/>
      </dsp:txXfrm>
    </dsp:sp>
    <dsp:sp modelId="{A2A19C47-4FA8-40D6-B159-D8345A986EAD}">
      <dsp:nvSpPr>
        <dsp:cNvPr id="0" name=""/>
        <dsp:cNvSpPr/>
      </dsp:nvSpPr>
      <dsp:spPr>
        <a:xfrm>
          <a:off x="0" y="907951"/>
          <a:ext cx="6253654" cy="35280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4106AF-CCC6-4D00-8E48-0DFC256ADB3D}">
      <dsp:nvSpPr>
        <dsp:cNvPr id="0" name=""/>
        <dsp:cNvSpPr/>
      </dsp:nvSpPr>
      <dsp:spPr>
        <a:xfrm>
          <a:off x="312682" y="701311"/>
          <a:ext cx="4377558" cy="4132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461" tIns="0" rIns="16546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Collectifs/organisationnels</a:t>
          </a:r>
          <a:endParaRPr lang="fr-FR" sz="1400" kern="1200" dirty="0"/>
        </a:p>
      </dsp:txBody>
      <dsp:txXfrm>
        <a:off x="332857" y="721486"/>
        <a:ext cx="4337208" cy="372930"/>
      </dsp:txXfrm>
    </dsp:sp>
    <dsp:sp modelId="{8C454449-AF16-419D-AF8C-EFFB745C248F}">
      <dsp:nvSpPr>
        <dsp:cNvPr id="0" name=""/>
        <dsp:cNvSpPr/>
      </dsp:nvSpPr>
      <dsp:spPr>
        <a:xfrm>
          <a:off x="0" y="1566657"/>
          <a:ext cx="6253654" cy="88200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5353" tIns="291592" rIns="48535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>
              <a:solidFill>
                <a:schemeClr val="bg1"/>
              </a:solidFill>
            </a:rPr>
            <a:t>Querelle de pouvoir</a:t>
          </a:r>
          <a:endParaRPr lang="fr-FR" sz="1400" kern="1200" dirty="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>
              <a:solidFill>
                <a:schemeClr val="bg1"/>
              </a:solidFill>
            </a:rPr>
            <a:t>Légitimité de l’agent du changement</a:t>
          </a:r>
          <a:endParaRPr lang="fr-FR" sz="1400" kern="1200" dirty="0">
            <a:solidFill>
              <a:schemeClr val="bg1"/>
            </a:solidFill>
          </a:endParaRPr>
        </a:p>
      </dsp:txBody>
      <dsp:txXfrm>
        <a:off x="0" y="1566657"/>
        <a:ext cx="6253654" cy="882000"/>
      </dsp:txXfrm>
    </dsp:sp>
    <dsp:sp modelId="{DD4F60E5-CD54-45E8-B686-E1DD09EE94B5}">
      <dsp:nvSpPr>
        <dsp:cNvPr id="0" name=""/>
        <dsp:cNvSpPr/>
      </dsp:nvSpPr>
      <dsp:spPr>
        <a:xfrm>
          <a:off x="312682" y="1336351"/>
          <a:ext cx="4377558" cy="4132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461" tIns="0" rIns="16546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Agent du changement</a:t>
          </a:r>
        </a:p>
      </dsp:txBody>
      <dsp:txXfrm>
        <a:off x="332857" y="1356526"/>
        <a:ext cx="4337208" cy="372930"/>
      </dsp:txXfrm>
    </dsp:sp>
    <dsp:sp modelId="{95818580-FA85-41EF-8363-E23E4DAEB243}">
      <dsp:nvSpPr>
        <dsp:cNvPr id="0" name=""/>
        <dsp:cNvSpPr/>
      </dsp:nvSpPr>
      <dsp:spPr>
        <a:xfrm>
          <a:off x="0" y="2707231"/>
          <a:ext cx="6253654" cy="112455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5353" tIns="291592" rIns="48535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b="1" kern="1200" dirty="0" smtClean="0">
              <a:solidFill>
                <a:schemeClr val="bg1"/>
              </a:solidFill>
            </a:rPr>
            <a:t>Perte de temps et d’énergie</a:t>
          </a:r>
          <a:endParaRPr lang="fr-FR" sz="1400" b="1" kern="1200" dirty="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b="1" kern="1200" dirty="0" smtClean="0">
              <a:solidFill>
                <a:schemeClr val="bg1"/>
              </a:solidFill>
            </a:rPr>
            <a:t>Coûteux</a:t>
          </a:r>
          <a:endParaRPr lang="fr-FR" sz="1400" b="1" kern="1200" dirty="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b="1" kern="1200" dirty="0" smtClean="0">
              <a:solidFill>
                <a:schemeClr val="bg1"/>
              </a:solidFill>
            </a:rPr>
            <a:t>Manque de compréhension</a:t>
          </a:r>
          <a:endParaRPr lang="fr-FR" sz="1400" b="1" kern="1200" dirty="0">
            <a:solidFill>
              <a:schemeClr val="bg1"/>
            </a:solidFill>
          </a:endParaRPr>
        </a:p>
      </dsp:txBody>
      <dsp:txXfrm>
        <a:off x="0" y="2707231"/>
        <a:ext cx="6253654" cy="1124550"/>
      </dsp:txXfrm>
    </dsp:sp>
    <dsp:sp modelId="{9F2941F3-476F-4BFE-BC1F-838468C10D7C}">
      <dsp:nvSpPr>
        <dsp:cNvPr id="0" name=""/>
        <dsp:cNvSpPr/>
      </dsp:nvSpPr>
      <dsp:spPr>
        <a:xfrm>
          <a:off x="312682" y="2500591"/>
          <a:ext cx="4377558" cy="413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461" tIns="0" rIns="16546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Liés aux changements</a:t>
          </a:r>
        </a:p>
      </dsp:txBody>
      <dsp:txXfrm>
        <a:off x="332857" y="2520766"/>
        <a:ext cx="4337208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5F0D2AD-D325-D14C-8CA1-557BB59DC6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D1666C1-856E-1444-8E23-68AAA00E0D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CE2CD-370F-F642-8940-736FA8B67883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F32568F-C0BE-E644-A261-788AAE9155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E37B684-E57C-4541-8CA2-C07A8A589D8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9FE46-836E-2640-A07B-F301BC2C5B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29311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9D7BA-57CF-CC4F-9DE8-1CBB2EB1C873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2C2BD-FBC7-6E42-A325-FC8FFC4E7A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3741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 userDrawn="1"/>
        </p:nvGrpSpPr>
        <p:grpSpPr>
          <a:xfrm>
            <a:off x="-2538880" y="188522"/>
            <a:ext cx="5080000" cy="6659578"/>
            <a:chOff x="-2538880" y="188522"/>
            <a:chExt cx="5080000" cy="6659578"/>
          </a:xfrm>
        </p:grpSpPr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-2538880" y="188522"/>
              <a:ext cx="5080000" cy="1971675"/>
            </a:xfrm>
            <a:custGeom>
              <a:avLst/>
              <a:gdLst>
                <a:gd name="T0" fmla="*/ 695 w 1382"/>
                <a:gd name="T1" fmla="*/ 0 h 539"/>
                <a:gd name="T2" fmla="*/ 695 w 1382"/>
                <a:gd name="T3" fmla="*/ 0 h 539"/>
                <a:gd name="T4" fmla="*/ 0 w 1382"/>
                <a:gd name="T5" fmla="*/ 537 h 539"/>
                <a:gd name="T6" fmla="*/ 128 w 1382"/>
                <a:gd name="T7" fmla="*/ 537 h 539"/>
                <a:gd name="T8" fmla="*/ 172 w 1382"/>
                <a:gd name="T9" fmla="*/ 539 h 539"/>
                <a:gd name="T10" fmla="*/ 695 w 1382"/>
                <a:gd name="T11" fmla="*/ 164 h 539"/>
                <a:gd name="T12" fmla="*/ 1212 w 1382"/>
                <a:gd name="T13" fmla="*/ 524 h 539"/>
                <a:gd name="T14" fmla="*/ 1382 w 1382"/>
                <a:gd name="T15" fmla="*/ 508 h 539"/>
                <a:gd name="T16" fmla="*/ 695 w 1382"/>
                <a:gd name="T17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2" h="539">
                  <a:moveTo>
                    <a:pt x="695" y="0"/>
                  </a:moveTo>
                  <a:lnTo>
                    <a:pt x="695" y="0"/>
                  </a:lnTo>
                  <a:cubicBezTo>
                    <a:pt x="361" y="0"/>
                    <a:pt x="79" y="228"/>
                    <a:pt x="0" y="537"/>
                  </a:cubicBezTo>
                  <a:lnTo>
                    <a:pt x="128" y="537"/>
                  </a:lnTo>
                  <a:cubicBezTo>
                    <a:pt x="143" y="537"/>
                    <a:pt x="158" y="538"/>
                    <a:pt x="172" y="539"/>
                  </a:cubicBezTo>
                  <a:cubicBezTo>
                    <a:pt x="246" y="321"/>
                    <a:pt x="452" y="164"/>
                    <a:pt x="695" y="164"/>
                  </a:cubicBezTo>
                  <a:cubicBezTo>
                    <a:pt x="931" y="164"/>
                    <a:pt x="1133" y="314"/>
                    <a:pt x="1212" y="524"/>
                  </a:cubicBezTo>
                  <a:cubicBezTo>
                    <a:pt x="1265" y="514"/>
                    <a:pt x="1322" y="509"/>
                    <a:pt x="1382" y="508"/>
                  </a:cubicBezTo>
                  <a:cubicBezTo>
                    <a:pt x="1292" y="214"/>
                    <a:pt x="1018" y="0"/>
                    <a:pt x="695" y="0"/>
                  </a:cubicBezTo>
                  <a:close/>
                </a:path>
              </a:pathLst>
            </a:custGeom>
            <a:solidFill>
              <a:srgbClr val="C5C5C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-317408" y="3446088"/>
              <a:ext cx="644525" cy="3402012"/>
            </a:xfrm>
            <a:custGeom>
              <a:avLst/>
              <a:gdLst>
                <a:gd name="T0" fmla="*/ 0 w 175"/>
                <a:gd name="T1" fmla="*/ 0 h 930"/>
                <a:gd name="T2" fmla="*/ 0 w 175"/>
                <a:gd name="T3" fmla="*/ 0 h 930"/>
                <a:gd name="T4" fmla="*/ 175 w 175"/>
                <a:gd name="T5" fmla="*/ 0 h 930"/>
                <a:gd name="T6" fmla="*/ 175 w 175"/>
                <a:gd name="T7" fmla="*/ 930 h 930"/>
                <a:gd name="T8" fmla="*/ 0 w 175"/>
                <a:gd name="T9" fmla="*/ 930 h 930"/>
                <a:gd name="T10" fmla="*/ 0 w 175"/>
                <a:gd name="T11" fmla="*/ 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930">
                  <a:moveTo>
                    <a:pt x="0" y="0"/>
                  </a:moveTo>
                  <a:lnTo>
                    <a:pt x="0" y="0"/>
                  </a:lnTo>
                  <a:lnTo>
                    <a:pt x="175" y="0"/>
                  </a:lnTo>
                  <a:lnTo>
                    <a:pt x="175" y="930"/>
                  </a:lnTo>
                  <a:lnTo>
                    <a:pt x="0" y="9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7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-438058" y="2284413"/>
              <a:ext cx="885825" cy="881062"/>
            </a:xfrm>
            <a:custGeom>
              <a:avLst/>
              <a:gdLst>
                <a:gd name="T0" fmla="*/ 241 w 241"/>
                <a:gd name="T1" fmla="*/ 120 h 241"/>
                <a:gd name="T2" fmla="*/ 241 w 241"/>
                <a:gd name="T3" fmla="*/ 120 h 241"/>
                <a:gd name="T4" fmla="*/ 121 w 241"/>
                <a:gd name="T5" fmla="*/ 241 h 241"/>
                <a:gd name="T6" fmla="*/ 0 w 241"/>
                <a:gd name="T7" fmla="*/ 120 h 241"/>
                <a:gd name="T8" fmla="*/ 121 w 241"/>
                <a:gd name="T9" fmla="*/ 0 h 241"/>
                <a:gd name="T10" fmla="*/ 241 w 241"/>
                <a:gd name="T11" fmla="*/ 12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41">
                  <a:moveTo>
                    <a:pt x="241" y="120"/>
                  </a:moveTo>
                  <a:lnTo>
                    <a:pt x="241" y="120"/>
                  </a:lnTo>
                  <a:cubicBezTo>
                    <a:pt x="241" y="187"/>
                    <a:pt x="187" y="241"/>
                    <a:pt x="121" y="241"/>
                  </a:cubicBez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87" y="0"/>
                    <a:pt x="241" y="54"/>
                    <a:pt x="241" y="120"/>
                  </a:cubicBezTo>
                  <a:close/>
                </a:path>
              </a:pathLst>
            </a:custGeom>
            <a:solidFill>
              <a:srgbClr val="C20E1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7A5BA4BA-24CA-2041-BBC5-67A7806B08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93622" y="6356350"/>
            <a:ext cx="2743200" cy="365125"/>
          </a:xfrm>
        </p:spPr>
        <p:txBody>
          <a:bodyPr/>
          <a:lstStyle>
            <a:lvl1pPr algn="r">
              <a:defRPr sz="1050">
                <a:solidFill>
                  <a:srgbClr val="868686"/>
                </a:solidFill>
              </a:defRPr>
            </a:lvl1pPr>
          </a:lstStyle>
          <a:p>
            <a:fld id="{7C654D44-4BA3-479A-9668-532C593B426D}" type="datetime1">
              <a:rPr lang="fr-FR" smtClean="0"/>
              <a:t>16/01/2025</a:t>
            </a:fld>
            <a:endParaRPr lang="fr-FR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F9F08F43-F4B1-9747-BC62-ADF468487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9764" y="1359676"/>
            <a:ext cx="9131894" cy="2261961"/>
          </a:xfrm>
        </p:spPr>
        <p:txBody>
          <a:bodyPr>
            <a:normAutofit/>
          </a:bodyPr>
          <a:lstStyle>
            <a:lvl1pPr algn="ctr">
              <a:defRPr>
                <a:solidFill>
                  <a:srgbClr val="273A7C"/>
                </a:solidFill>
              </a:defRPr>
            </a:lvl1pPr>
          </a:lstStyle>
          <a:p>
            <a:endParaRPr lang="fr-FR" dirty="0">
              <a:effectLst/>
            </a:endParaRPr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9833937C-670B-A94F-B171-FA3BC7A2F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1120" y="3857903"/>
            <a:ext cx="9131894" cy="583472"/>
          </a:xfrm>
        </p:spPr>
        <p:txBody>
          <a:bodyPr>
            <a:normAutofit/>
          </a:bodyPr>
          <a:lstStyle>
            <a:lvl1pPr marL="0" indent="0" algn="ctr">
              <a:buNone/>
              <a:defRPr sz="2200" b="1" baseline="0">
                <a:solidFill>
                  <a:srgbClr val="868686"/>
                </a:solidFill>
              </a:defRPr>
            </a:lvl1pPr>
          </a:lstStyle>
          <a:p>
            <a:endParaRPr lang="fr-FR" dirty="0">
              <a:effectLst/>
            </a:endParaRP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67" y="4964027"/>
            <a:ext cx="3841875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35FBA0-1692-8640-BA1B-8B9A03865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73A7C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3A612EC-A463-4C41-ADA4-16AE507FD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rgbClr val="00A0DD"/>
              </a:buClr>
              <a:defRPr/>
            </a:lvl1pPr>
            <a:lvl2pPr>
              <a:buClr>
                <a:srgbClr val="00A0DD"/>
              </a:buClr>
              <a:defRPr/>
            </a:lvl2pPr>
            <a:lvl3pPr>
              <a:buClr>
                <a:srgbClr val="00A0DD"/>
              </a:buClr>
              <a:defRPr/>
            </a:lvl3pPr>
            <a:lvl4pPr>
              <a:buClr>
                <a:srgbClr val="00A0DD"/>
              </a:buClr>
              <a:defRPr/>
            </a:lvl4pPr>
            <a:lvl5pPr>
              <a:buClr>
                <a:srgbClr val="00A0DD"/>
              </a:buClr>
              <a:defRPr/>
            </a:lvl5pPr>
          </a:lstStyle>
          <a:p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grpSp>
        <p:nvGrpSpPr>
          <p:cNvPr id="16" name="Groupe 15"/>
          <p:cNvGrpSpPr/>
          <p:nvPr userDrawn="1"/>
        </p:nvGrpSpPr>
        <p:grpSpPr>
          <a:xfrm>
            <a:off x="-704850" y="4967288"/>
            <a:ext cx="1420813" cy="1900238"/>
            <a:chOff x="-704850" y="4967288"/>
            <a:chExt cx="1420813" cy="1900238"/>
          </a:xfrm>
        </p:grpSpPr>
        <p:sp>
          <p:nvSpPr>
            <p:cNvPr id="1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-704850" y="4972050"/>
              <a:ext cx="1409700" cy="188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5"/>
            <p:cNvSpPr>
              <a:spLocks/>
            </p:cNvSpPr>
            <p:nvPr userDrawn="1"/>
          </p:nvSpPr>
          <p:spPr bwMode="auto">
            <a:xfrm>
              <a:off x="-704850" y="4967288"/>
              <a:ext cx="1420813" cy="552450"/>
            </a:xfrm>
            <a:custGeom>
              <a:avLst/>
              <a:gdLst>
                <a:gd name="T0" fmla="*/ 695 w 1382"/>
                <a:gd name="T1" fmla="*/ 0 h 539"/>
                <a:gd name="T2" fmla="*/ 695 w 1382"/>
                <a:gd name="T3" fmla="*/ 0 h 539"/>
                <a:gd name="T4" fmla="*/ 0 w 1382"/>
                <a:gd name="T5" fmla="*/ 537 h 539"/>
                <a:gd name="T6" fmla="*/ 128 w 1382"/>
                <a:gd name="T7" fmla="*/ 537 h 539"/>
                <a:gd name="T8" fmla="*/ 172 w 1382"/>
                <a:gd name="T9" fmla="*/ 539 h 539"/>
                <a:gd name="T10" fmla="*/ 695 w 1382"/>
                <a:gd name="T11" fmla="*/ 164 h 539"/>
                <a:gd name="T12" fmla="*/ 1212 w 1382"/>
                <a:gd name="T13" fmla="*/ 524 h 539"/>
                <a:gd name="T14" fmla="*/ 1382 w 1382"/>
                <a:gd name="T15" fmla="*/ 508 h 539"/>
                <a:gd name="T16" fmla="*/ 695 w 1382"/>
                <a:gd name="T17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2" h="539">
                  <a:moveTo>
                    <a:pt x="695" y="0"/>
                  </a:moveTo>
                  <a:lnTo>
                    <a:pt x="695" y="0"/>
                  </a:lnTo>
                  <a:cubicBezTo>
                    <a:pt x="361" y="0"/>
                    <a:pt x="79" y="228"/>
                    <a:pt x="0" y="537"/>
                  </a:cubicBezTo>
                  <a:lnTo>
                    <a:pt x="128" y="537"/>
                  </a:lnTo>
                  <a:cubicBezTo>
                    <a:pt x="143" y="537"/>
                    <a:pt x="158" y="538"/>
                    <a:pt x="172" y="539"/>
                  </a:cubicBezTo>
                  <a:cubicBezTo>
                    <a:pt x="246" y="321"/>
                    <a:pt x="452" y="164"/>
                    <a:pt x="695" y="164"/>
                  </a:cubicBezTo>
                  <a:cubicBezTo>
                    <a:pt x="931" y="164"/>
                    <a:pt x="1133" y="314"/>
                    <a:pt x="1212" y="524"/>
                  </a:cubicBezTo>
                  <a:cubicBezTo>
                    <a:pt x="1265" y="514"/>
                    <a:pt x="1322" y="509"/>
                    <a:pt x="1382" y="508"/>
                  </a:cubicBezTo>
                  <a:cubicBezTo>
                    <a:pt x="1292" y="214"/>
                    <a:pt x="1018" y="0"/>
                    <a:pt x="695" y="0"/>
                  </a:cubicBezTo>
                  <a:close/>
                </a:path>
              </a:pathLst>
            </a:custGeom>
            <a:solidFill>
              <a:srgbClr val="C5C5C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6"/>
            <p:cNvSpPr>
              <a:spLocks/>
            </p:cNvSpPr>
            <p:nvPr userDrawn="1"/>
          </p:nvSpPr>
          <p:spPr bwMode="auto">
            <a:xfrm>
              <a:off x="-80963" y="5916613"/>
              <a:ext cx="179388" cy="950913"/>
            </a:xfrm>
            <a:custGeom>
              <a:avLst/>
              <a:gdLst>
                <a:gd name="T0" fmla="*/ 0 w 175"/>
                <a:gd name="T1" fmla="*/ 0 h 930"/>
                <a:gd name="T2" fmla="*/ 0 w 175"/>
                <a:gd name="T3" fmla="*/ 0 h 930"/>
                <a:gd name="T4" fmla="*/ 175 w 175"/>
                <a:gd name="T5" fmla="*/ 0 h 930"/>
                <a:gd name="T6" fmla="*/ 175 w 175"/>
                <a:gd name="T7" fmla="*/ 930 h 930"/>
                <a:gd name="T8" fmla="*/ 0 w 175"/>
                <a:gd name="T9" fmla="*/ 930 h 930"/>
                <a:gd name="T10" fmla="*/ 0 w 175"/>
                <a:gd name="T11" fmla="*/ 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930">
                  <a:moveTo>
                    <a:pt x="0" y="0"/>
                  </a:moveTo>
                  <a:lnTo>
                    <a:pt x="0" y="0"/>
                  </a:lnTo>
                  <a:lnTo>
                    <a:pt x="175" y="0"/>
                  </a:lnTo>
                  <a:lnTo>
                    <a:pt x="175" y="930"/>
                  </a:lnTo>
                  <a:lnTo>
                    <a:pt x="0" y="9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7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7"/>
            <p:cNvSpPr>
              <a:spLocks/>
            </p:cNvSpPr>
            <p:nvPr userDrawn="1"/>
          </p:nvSpPr>
          <p:spPr bwMode="auto">
            <a:xfrm>
              <a:off x="-114300" y="5578475"/>
              <a:ext cx="247650" cy="246063"/>
            </a:xfrm>
            <a:custGeom>
              <a:avLst/>
              <a:gdLst>
                <a:gd name="T0" fmla="*/ 241 w 241"/>
                <a:gd name="T1" fmla="*/ 120 h 241"/>
                <a:gd name="T2" fmla="*/ 241 w 241"/>
                <a:gd name="T3" fmla="*/ 120 h 241"/>
                <a:gd name="T4" fmla="*/ 121 w 241"/>
                <a:gd name="T5" fmla="*/ 241 h 241"/>
                <a:gd name="T6" fmla="*/ 0 w 241"/>
                <a:gd name="T7" fmla="*/ 120 h 241"/>
                <a:gd name="T8" fmla="*/ 121 w 241"/>
                <a:gd name="T9" fmla="*/ 0 h 241"/>
                <a:gd name="T10" fmla="*/ 241 w 241"/>
                <a:gd name="T11" fmla="*/ 12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41">
                  <a:moveTo>
                    <a:pt x="241" y="120"/>
                  </a:moveTo>
                  <a:lnTo>
                    <a:pt x="241" y="120"/>
                  </a:lnTo>
                  <a:cubicBezTo>
                    <a:pt x="241" y="187"/>
                    <a:pt x="187" y="241"/>
                    <a:pt x="121" y="241"/>
                  </a:cubicBez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87" y="0"/>
                    <a:pt x="241" y="54"/>
                    <a:pt x="241" y="120"/>
                  </a:cubicBezTo>
                  <a:close/>
                </a:path>
              </a:pathLst>
            </a:custGeom>
            <a:solidFill>
              <a:srgbClr val="C20E1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1" name="Espace réservé de la date 3">
            <a:extLst>
              <a:ext uri="{FF2B5EF4-FFF2-40B4-BE49-F238E27FC236}">
                <a16:creationId xmlns:a16="http://schemas.microsoft.com/office/drawing/2014/main" id="{7A5BA4BA-24CA-2041-BBC5-67A7806B08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234" y="6356350"/>
            <a:ext cx="2743200" cy="365125"/>
          </a:xfrm>
        </p:spPr>
        <p:txBody>
          <a:bodyPr/>
          <a:lstStyle>
            <a:lvl1pPr algn="l">
              <a:defRPr sz="1050">
                <a:solidFill>
                  <a:srgbClr val="868686"/>
                </a:solidFill>
              </a:defRPr>
            </a:lvl1pPr>
          </a:lstStyle>
          <a:p>
            <a:fld id="{15E26D35-760C-4792-8EE6-17A210066A8B}" type="datetime1">
              <a:rPr lang="fr-FR" smtClean="0"/>
              <a:t>16/01/2025</a:t>
            </a:fld>
            <a:endParaRPr lang="fr-FR" dirty="0"/>
          </a:p>
        </p:txBody>
      </p:sp>
      <p:grpSp>
        <p:nvGrpSpPr>
          <p:cNvPr id="13" name="Groupe 12"/>
          <p:cNvGrpSpPr/>
          <p:nvPr userDrawn="1"/>
        </p:nvGrpSpPr>
        <p:grpSpPr>
          <a:xfrm>
            <a:off x="3630068" y="6375949"/>
            <a:ext cx="8822282" cy="342900"/>
            <a:chOff x="3630068" y="6213111"/>
            <a:chExt cx="8822282" cy="342900"/>
          </a:xfrm>
        </p:grpSpPr>
        <p:sp>
          <p:nvSpPr>
            <p:cNvPr id="22" name="Rectangle 21"/>
            <p:cNvSpPr/>
            <p:nvPr userDrawn="1"/>
          </p:nvSpPr>
          <p:spPr>
            <a:xfrm>
              <a:off x="3884023" y="6213111"/>
              <a:ext cx="8307977" cy="342900"/>
            </a:xfrm>
            <a:prstGeom prst="rect">
              <a:avLst/>
            </a:prstGeom>
            <a:solidFill>
              <a:srgbClr val="00A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Organigramme : Délai 22"/>
            <p:cNvSpPr/>
            <p:nvPr userDrawn="1"/>
          </p:nvSpPr>
          <p:spPr>
            <a:xfrm>
              <a:off x="12037512" y="6213111"/>
              <a:ext cx="414838" cy="342000"/>
            </a:xfrm>
            <a:prstGeom prst="flowChartDelay">
              <a:avLst/>
            </a:prstGeom>
            <a:solidFill>
              <a:srgbClr val="00A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Organigramme : Délai 23"/>
            <p:cNvSpPr/>
            <p:nvPr userDrawn="1"/>
          </p:nvSpPr>
          <p:spPr>
            <a:xfrm rot="10800000">
              <a:off x="3630068" y="6213600"/>
              <a:ext cx="414838" cy="342000"/>
            </a:xfrm>
            <a:prstGeom prst="flowChartDelay">
              <a:avLst/>
            </a:prstGeom>
            <a:solidFill>
              <a:srgbClr val="00A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Espace réservé du pied de page 12">
            <a:extLst>
              <a:ext uri="{FF2B5EF4-FFF2-40B4-BE49-F238E27FC236}">
                <a16:creationId xmlns:a16="http://schemas.microsoft.com/office/drawing/2014/main" id="{CCDAFBCE-39BC-E249-B84D-E675A9F65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66129"/>
            <a:ext cx="6600092" cy="365125"/>
          </a:xfrm>
        </p:spPr>
        <p:txBody>
          <a:bodyPr/>
          <a:lstStyle>
            <a:lvl1pPr>
              <a:defRPr sz="1050" b="0" i="0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r>
              <a:rPr lang="fr-FR" dirty="0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26" name="Espace réservé du numéro de diapositive 13">
            <a:extLst>
              <a:ext uri="{FF2B5EF4-FFF2-40B4-BE49-F238E27FC236}">
                <a16:creationId xmlns:a16="http://schemas.microsoft.com/office/drawing/2014/main" id="{A334FEFC-8E41-2042-B5FD-ED0F5E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4538" y="6366129"/>
            <a:ext cx="539262" cy="365125"/>
          </a:xfrm>
        </p:spPr>
        <p:txBody>
          <a:bodyPr/>
          <a:lstStyle>
            <a:lvl1pPr>
              <a:defRPr sz="1050" b="0" i="0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fld id="{7268097A-5F67-4133-B9B0-6B20448016E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553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7A1752A-E1B1-C647-8ED3-A1CD211F91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273A7C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BF88156-F5F8-514C-8CC6-928305CC3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buClr>
                <a:srgbClr val="00A0DD"/>
              </a:buClr>
              <a:defRPr/>
            </a:lvl1pPr>
            <a:lvl2pPr>
              <a:buClr>
                <a:srgbClr val="00A0DD"/>
              </a:buClr>
              <a:defRPr/>
            </a:lvl2pPr>
            <a:lvl3pPr>
              <a:buClr>
                <a:srgbClr val="00A0DD"/>
              </a:buClr>
              <a:defRPr/>
            </a:lvl3pPr>
            <a:lvl4pPr>
              <a:buClr>
                <a:srgbClr val="00A0DD"/>
              </a:buClr>
              <a:defRPr/>
            </a:lvl4pPr>
            <a:lvl5pPr>
              <a:buClr>
                <a:srgbClr val="00A0DD"/>
              </a:buClr>
              <a:defRPr/>
            </a:lvl5pPr>
          </a:lstStyle>
          <a:p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grpSp>
        <p:nvGrpSpPr>
          <p:cNvPr id="16" name="Groupe 15"/>
          <p:cNvGrpSpPr/>
          <p:nvPr userDrawn="1"/>
        </p:nvGrpSpPr>
        <p:grpSpPr>
          <a:xfrm>
            <a:off x="-704850" y="4967288"/>
            <a:ext cx="1420813" cy="1900238"/>
            <a:chOff x="-704850" y="4967288"/>
            <a:chExt cx="1420813" cy="1900238"/>
          </a:xfrm>
        </p:grpSpPr>
        <p:sp>
          <p:nvSpPr>
            <p:cNvPr id="1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-704850" y="4972050"/>
              <a:ext cx="1409700" cy="188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5"/>
            <p:cNvSpPr>
              <a:spLocks/>
            </p:cNvSpPr>
            <p:nvPr userDrawn="1"/>
          </p:nvSpPr>
          <p:spPr bwMode="auto">
            <a:xfrm>
              <a:off x="-704850" y="4967288"/>
              <a:ext cx="1420813" cy="552450"/>
            </a:xfrm>
            <a:custGeom>
              <a:avLst/>
              <a:gdLst>
                <a:gd name="T0" fmla="*/ 695 w 1382"/>
                <a:gd name="T1" fmla="*/ 0 h 539"/>
                <a:gd name="T2" fmla="*/ 695 w 1382"/>
                <a:gd name="T3" fmla="*/ 0 h 539"/>
                <a:gd name="T4" fmla="*/ 0 w 1382"/>
                <a:gd name="T5" fmla="*/ 537 h 539"/>
                <a:gd name="T6" fmla="*/ 128 w 1382"/>
                <a:gd name="T7" fmla="*/ 537 h 539"/>
                <a:gd name="T8" fmla="*/ 172 w 1382"/>
                <a:gd name="T9" fmla="*/ 539 h 539"/>
                <a:gd name="T10" fmla="*/ 695 w 1382"/>
                <a:gd name="T11" fmla="*/ 164 h 539"/>
                <a:gd name="T12" fmla="*/ 1212 w 1382"/>
                <a:gd name="T13" fmla="*/ 524 h 539"/>
                <a:gd name="T14" fmla="*/ 1382 w 1382"/>
                <a:gd name="T15" fmla="*/ 508 h 539"/>
                <a:gd name="T16" fmla="*/ 695 w 1382"/>
                <a:gd name="T17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2" h="539">
                  <a:moveTo>
                    <a:pt x="695" y="0"/>
                  </a:moveTo>
                  <a:lnTo>
                    <a:pt x="695" y="0"/>
                  </a:lnTo>
                  <a:cubicBezTo>
                    <a:pt x="361" y="0"/>
                    <a:pt x="79" y="228"/>
                    <a:pt x="0" y="537"/>
                  </a:cubicBezTo>
                  <a:lnTo>
                    <a:pt x="128" y="537"/>
                  </a:lnTo>
                  <a:cubicBezTo>
                    <a:pt x="143" y="537"/>
                    <a:pt x="158" y="538"/>
                    <a:pt x="172" y="539"/>
                  </a:cubicBezTo>
                  <a:cubicBezTo>
                    <a:pt x="246" y="321"/>
                    <a:pt x="452" y="164"/>
                    <a:pt x="695" y="164"/>
                  </a:cubicBezTo>
                  <a:cubicBezTo>
                    <a:pt x="931" y="164"/>
                    <a:pt x="1133" y="314"/>
                    <a:pt x="1212" y="524"/>
                  </a:cubicBezTo>
                  <a:cubicBezTo>
                    <a:pt x="1265" y="514"/>
                    <a:pt x="1322" y="509"/>
                    <a:pt x="1382" y="508"/>
                  </a:cubicBezTo>
                  <a:cubicBezTo>
                    <a:pt x="1292" y="214"/>
                    <a:pt x="1018" y="0"/>
                    <a:pt x="695" y="0"/>
                  </a:cubicBezTo>
                  <a:close/>
                </a:path>
              </a:pathLst>
            </a:custGeom>
            <a:solidFill>
              <a:srgbClr val="C5C5C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6"/>
            <p:cNvSpPr>
              <a:spLocks/>
            </p:cNvSpPr>
            <p:nvPr userDrawn="1"/>
          </p:nvSpPr>
          <p:spPr bwMode="auto">
            <a:xfrm>
              <a:off x="-80963" y="5916613"/>
              <a:ext cx="179388" cy="950913"/>
            </a:xfrm>
            <a:custGeom>
              <a:avLst/>
              <a:gdLst>
                <a:gd name="T0" fmla="*/ 0 w 175"/>
                <a:gd name="T1" fmla="*/ 0 h 930"/>
                <a:gd name="T2" fmla="*/ 0 w 175"/>
                <a:gd name="T3" fmla="*/ 0 h 930"/>
                <a:gd name="T4" fmla="*/ 175 w 175"/>
                <a:gd name="T5" fmla="*/ 0 h 930"/>
                <a:gd name="T6" fmla="*/ 175 w 175"/>
                <a:gd name="T7" fmla="*/ 930 h 930"/>
                <a:gd name="T8" fmla="*/ 0 w 175"/>
                <a:gd name="T9" fmla="*/ 930 h 930"/>
                <a:gd name="T10" fmla="*/ 0 w 175"/>
                <a:gd name="T11" fmla="*/ 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930">
                  <a:moveTo>
                    <a:pt x="0" y="0"/>
                  </a:moveTo>
                  <a:lnTo>
                    <a:pt x="0" y="0"/>
                  </a:lnTo>
                  <a:lnTo>
                    <a:pt x="175" y="0"/>
                  </a:lnTo>
                  <a:lnTo>
                    <a:pt x="175" y="930"/>
                  </a:lnTo>
                  <a:lnTo>
                    <a:pt x="0" y="9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7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7"/>
            <p:cNvSpPr>
              <a:spLocks/>
            </p:cNvSpPr>
            <p:nvPr userDrawn="1"/>
          </p:nvSpPr>
          <p:spPr bwMode="auto">
            <a:xfrm>
              <a:off x="-114300" y="5578475"/>
              <a:ext cx="247650" cy="246063"/>
            </a:xfrm>
            <a:custGeom>
              <a:avLst/>
              <a:gdLst>
                <a:gd name="T0" fmla="*/ 241 w 241"/>
                <a:gd name="T1" fmla="*/ 120 h 241"/>
                <a:gd name="T2" fmla="*/ 241 w 241"/>
                <a:gd name="T3" fmla="*/ 120 h 241"/>
                <a:gd name="T4" fmla="*/ 121 w 241"/>
                <a:gd name="T5" fmla="*/ 241 h 241"/>
                <a:gd name="T6" fmla="*/ 0 w 241"/>
                <a:gd name="T7" fmla="*/ 120 h 241"/>
                <a:gd name="T8" fmla="*/ 121 w 241"/>
                <a:gd name="T9" fmla="*/ 0 h 241"/>
                <a:gd name="T10" fmla="*/ 241 w 241"/>
                <a:gd name="T11" fmla="*/ 12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41">
                  <a:moveTo>
                    <a:pt x="241" y="120"/>
                  </a:moveTo>
                  <a:lnTo>
                    <a:pt x="241" y="120"/>
                  </a:lnTo>
                  <a:cubicBezTo>
                    <a:pt x="241" y="187"/>
                    <a:pt x="187" y="241"/>
                    <a:pt x="121" y="241"/>
                  </a:cubicBez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87" y="0"/>
                    <a:pt x="241" y="54"/>
                    <a:pt x="241" y="120"/>
                  </a:cubicBezTo>
                  <a:close/>
                </a:path>
              </a:pathLst>
            </a:custGeom>
            <a:solidFill>
              <a:srgbClr val="C20E1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1" name="Espace réservé de la date 3">
            <a:extLst>
              <a:ext uri="{FF2B5EF4-FFF2-40B4-BE49-F238E27FC236}">
                <a16:creationId xmlns:a16="http://schemas.microsoft.com/office/drawing/2014/main" id="{7A5BA4BA-24CA-2041-BBC5-67A7806B08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234" y="6356350"/>
            <a:ext cx="2743200" cy="365125"/>
          </a:xfrm>
        </p:spPr>
        <p:txBody>
          <a:bodyPr/>
          <a:lstStyle>
            <a:lvl1pPr algn="l">
              <a:defRPr sz="1050">
                <a:solidFill>
                  <a:srgbClr val="868686"/>
                </a:solidFill>
              </a:defRPr>
            </a:lvl1pPr>
          </a:lstStyle>
          <a:p>
            <a:fld id="{76BBB9F8-A7F8-4164-9751-B77BC5EF6C93}" type="datetime1">
              <a:rPr lang="fr-FR" smtClean="0"/>
              <a:t>16/01/2025</a:t>
            </a:fld>
            <a:endParaRPr lang="fr-FR" dirty="0"/>
          </a:p>
        </p:txBody>
      </p:sp>
      <p:grpSp>
        <p:nvGrpSpPr>
          <p:cNvPr id="13" name="Groupe 12"/>
          <p:cNvGrpSpPr/>
          <p:nvPr userDrawn="1"/>
        </p:nvGrpSpPr>
        <p:grpSpPr>
          <a:xfrm>
            <a:off x="3630068" y="6375949"/>
            <a:ext cx="8822282" cy="342900"/>
            <a:chOff x="3630068" y="6213111"/>
            <a:chExt cx="8822282" cy="342900"/>
          </a:xfrm>
        </p:grpSpPr>
        <p:sp>
          <p:nvSpPr>
            <p:cNvPr id="22" name="Rectangle 21"/>
            <p:cNvSpPr/>
            <p:nvPr userDrawn="1"/>
          </p:nvSpPr>
          <p:spPr>
            <a:xfrm>
              <a:off x="3884023" y="6213111"/>
              <a:ext cx="8307977" cy="342900"/>
            </a:xfrm>
            <a:prstGeom prst="rect">
              <a:avLst/>
            </a:prstGeom>
            <a:solidFill>
              <a:srgbClr val="00A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Organigramme : Délai 22"/>
            <p:cNvSpPr/>
            <p:nvPr userDrawn="1"/>
          </p:nvSpPr>
          <p:spPr>
            <a:xfrm>
              <a:off x="12037512" y="6213111"/>
              <a:ext cx="414838" cy="342000"/>
            </a:xfrm>
            <a:prstGeom prst="flowChartDelay">
              <a:avLst/>
            </a:prstGeom>
            <a:solidFill>
              <a:srgbClr val="00A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Organigramme : Délai 23"/>
            <p:cNvSpPr/>
            <p:nvPr userDrawn="1"/>
          </p:nvSpPr>
          <p:spPr>
            <a:xfrm rot="10800000">
              <a:off x="3630068" y="6213600"/>
              <a:ext cx="414838" cy="342000"/>
            </a:xfrm>
            <a:prstGeom prst="flowChartDelay">
              <a:avLst/>
            </a:prstGeom>
            <a:solidFill>
              <a:srgbClr val="00A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Espace réservé du pied de page 12">
            <a:extLst>
              <a:ext uri="{FF2B5EF4-FFF2-40B4-BE49-F238E27FC236}">
                <a16:creationId xmlns:a16="http://schemas.microsoft.com/office/drawing/2014/main" id="{CCDAFBCE-39BC-E249-B84D-E675A9F65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66129"/>
            <a:ext cx="6600092" cy="365125"/>
          </a:xfrm>
        </p:spPr>
        <p:txBody>
          <a:bodyPr/>
          <a:lstStyle>
            <a:lvl1pPr>
              <a:defRPr sz="1050" b="0" i="0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r>
              <a:rPr lang="fr-FR" dirty="0" smtClean="0"/>
              <a:t>Mission </a:t>
            </a:r>
            <a:r>
              <a:rPr lang="fr-FR" smtClean="0"/>
              <a:t>d’Appui Transversal </a:t>
            </a:r>
            <a:r>
              <a:rPr lang="fr-FR" dirty="0" smtClean="0"/>
              <a:t>à la prévention des Infections associées aux Soins</a:t>
            </a:r>
            <a:endParaRPr lang="fr-FR" dirty="0"/>
          </a:p>
        </p:txBody>
      </p:sp>
      <p:sp>
        <p:nvSpPr>
          <p:cNvPr id="26" name="Espace réservé du numéro de diapositive 13">
            <a:extLst>
              <a:ext uri="{FF2B5EF4-FFF2-40B4-BE49-F238E27FC236}">
                <a16:creationId xmlns:a16="http://schemas.microsoft.com/office/drawing/2014/main" id="{A334FEFC-8E41-2042-B5FD-ED0F5E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4538" y="6366129"/>
            <a:ext cx="539262" cy="365125"/>
          </a:xfrm>
        </p:spPr>
        <p:txBody>
          <a:bodyPr/>
          <a:lstStyle>
            <a:lvl1pPr>
              <a:defRPr sz="1050" b="0" i="0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fld id="{7268097A-5F67-4133-B9B0-6B20448016E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210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 userDrawn="1"/>
        </p:nvGrpSpPr>
        <p:grpSpPr>
          <a:xfrm>
            <a:off x="-2538880" y="188522"/>
            <a:ext cx="5080000" cy="6659578"/>
            <a:chOff x="-2538880" y="188522"/>
            <a:chExt cx="5080000" cy="6659578"/>
          </a:xfrm>
        </p:grpSpPr>
        <p:sp>
          <p:nvSpPr>
            <p:cNvPr id="10" name="Freeform 5"/>
            <p:cNvSpPr>
              <a:spLocks/>
            </p:cNvSpPr>
            <p:nvPr userDrawn="1"/>
          </p:nvSpPr>
          <p:spPr bwMode="auto">
            <a:xfrm>
              <a:off x="-2538880" y="188522"/>
              <a:ext cx="5080000" cy="1971675"/>
            </a:xfrm>
            <a:custGeom>
              <a:avLst/>
              <a:gdLst>
                <a:gd name="T0" fmla="*/ 695 w 1382"/>
                <a:gd name="T1" fmla="*/ 0 h 539"/>
                <a:gd name="T2" fmla="*/ 695 w 1382"/>
                <a:gd name="T3" fmla="*/ 0 h 539"/>
                <a:gd name="T4" fmla="*/ 0 w 1382"/>
                <a:gd name="T5" fmla="*/ 537 h 539"/>
                <a:gd name="T6" fmla="*/ 128 w 1382"/>
                <a:gd name="T7" fmla="*/ 537 h 539"/>
                <a:gd name="T8" fmla="*/ 172 w 1382"/>
                <a:gd name="T9" fmla="*/ 539 h 539"/>
                <a:gd name="T10" fmla="*/ 695 w 1382"/>
                <a:gd name="T11" fmla="*/ 164 h 539"/>
                <a:gd name="T12" fmla="*/ 1212 w 1382"/>
                <a:gd name="T13" fmla="*/ 524 h 539"/>
                <a:gd name="T14" fmla="*/ 1382 w 1382"/>
                <a:gd name="T15" fmla="*/ 508 h 539"/>
                <a:gd name="T16" fmla="*/ 695 w 1382"/>
                <a:gd name="T17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2" h="539">
                  <a:moveTo>
                    <a:pt x="695" y="0"/>
                  </a:moveTo>
                  <a:lnTo>
                    <a:pt x="695" y="0"/>
                  </a:lnTo>
                  <a:cubicBezTo>
                    <a:pt x="361" y="0"/>
                    <a:pt x="79" y="228"/>
                    <a:pt x="0" y="537"/>
                  </a:cubicBezTo>
                  <a:lnTo>
                    <a:pt x="128" y="537"/>
                  </a:lnTo>
                  <a:cubicBezTo>
                    <a:pt x="143" y="537"/>
                    <a:pt x="158" y="538"/>
                    <a:pt x="172" y="539"/>
                  </a:cubicBezTo>
                  <a:cubicBezTo>
                    <a:pt x="246" y="321"/>
                    <a:pt x="452" y="164"/>
                    <a:pt x="695" y="164"/>
                  </a:cubicBezTo>
                  <a:cubicBezTo>
                    <a:pt x="931" y="164"/>
                    <a:pt x="1133" y="314"/>
                    <a:pt x="1212" y="524"/>
                  </a:cubicBezTo>
                  <a:cubicBezTo>
                    <a:pt x="1265" y="514"/>
                    <a:pt x="1322" y="509"/>
                    <a:pt x="1382" y="508"/>
                  </a:cubicBezTo>
                  <a:cubicBezTo>
                    <a:pt x="1292" y="214"/>
                    <a:pt x="1018" y="0"/>
                    <a:pt x="695" y="0"/>
                  </a:cubicBezTo>
                  <a:close/>
                </a:path>
              </a:pathLst>
            </a:custGeom>
            <a:solidFill>
              <a:srgbClr val="C5C5C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-317408" y="3446088"/>
              <a:ext cx="644525" cy="3402012"/>
            </a:xfrm>
            <a:custGeom>
              <a:avLst/>
              <a:gdLst>
                <a:gd name="T0" fmla="*/ 0 w 175"/>
                <a:gd name="T1" fmla="*/ 0 h 930"/>
                <a:gd name="T2" fmla="*/ 0 w 175"/>
                <a:gd name="T3" fmla="*/ 0 h 930"/>
                <a:gd name="T4" fmla="*/ 175 w 175"/>
                <a:gd name="T5" fmla="*/ 0 h 930"/>
                <a:gd name="T6" fmla="*/ 175 w 175"/>
                <a:gd name="T7" fmla="*/ 930 h 930"/>
                <a:gd name="T8" fmla="*/ 0 w 175"/>
                <a:gd name="T9" fmla="*/ 930 h 930"/>
                <a:gd name="T10" fmla="*/ 0 w 175"/>
                <a:gd name="T11" fmla="*/ 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930">
                  <a:moveTo>
                    <a:pt x="0" y="0"/>
                  </a:moveTo>
                  <a:lnTo>
                    <a:pt x="0" y="0"/>
                  </a:lnTo>
                  <a:lnTo>
                    <a:pt x="175" y="0"/>
                  </a:lnTo>
                  <a:lnTo>
                    <a:pt x="175" y="930"/>
                  </a:lnTo>
                  <a:lnTo>
                    <a:pt x="0" y="9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7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-438058" y="2284413"/>
              <a:ext cx="885825" cy="881062"/>
            </a:xfrm>
            <a:custGeom>
              <a:avLst/>
              <a:gdLst>
                <a:gd name="T0" fmla="*/ 241 w 241"/>
                <a:gd name="T1" fmla="*/ 120 h 241"/>
                <a:gd name="T2" fmla="*/ 241 w 241"/>
                <a:gd name="T3" fmla="*/ 120 h 241"/>
                <a:gd name="T4" fmla="*/ 121 w 241"/>
                <a:gd name="T5" fmla="*/ 241 h 241"/>
                <a:gd name="T6" fmla="*/ 0 w 241"/>
                <a:gd name="T7" fmla="*/ 120 h 241"/>
                <a:gd name="T8" fmla="*/ 121 w 241"/>
                <a:gd name="T9" fmla="*/ 0 h 241"/>
                <a:gd name="T10" fmla="*/ 241 w 241"/>
                <a:gd name="T11" fmla="*/ 12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41">
                  <a:moveTo>
                    <a:pt x="241" y="120"/>
                  </a:moveTo>
                  <a:lnTo>
                    <a:pt x="241" y="120"/>
                  </a:lnTo>
                  <a:cubicBezTo>
                    <a:pt x="241" y="187"/>
                    <a:pt x="187" y="241"/>
                    <a:pt x="121" y="241"/>
                  </a:cubicBez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87" y="0"/>
                    <a:pt x="241" y="54"/>
                    <a:pt x="241" y="120"/>
                  </a:cubicBezTo>
                  <a:close/>
                </a:path>
              </a:pathLst>
            </a:custGeom>
            <a:solidFill>
              <a:srgbClr val="C20E1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4" name="Titre 1">
            <a:extLst>
              <a:ext uri="{FF2B5EF4-FFF2-40B4-BE49-F238E27FC236}">
                <a16:creationId xmlns:a16="http://schemas.microsoft.com/office/drawing/2014/main" id="{F9F08F43-F4B1-9747-BC62-ADF468487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9764" y="1359676"/>
            <a:ext cx="9131894" cy="2261961"/>
          </a:xfrm>
        </p:spPr>
        <p:txBody>
          <a:bodyPr>
            <a:normAutofit/>
          </a:bodyPr>
          <a:lstStyle>
            <a:lvl1pPr algn="ctr">
              <a:defRPr>
                <a:solidFill>
                  <a:srgbClr val="273A7C"/>
                </a:solidFill>
              </a:defRPr>
            </a:lvl1pPr>
          </a:lstStyle>
          <a:p>
            <a:endParaRPr lang="fr-FR" dirty="0">
              <a:effectLst/>
            </a:endParaRPr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9833937C-670B-A94F-B171-FA3BC7A2F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1120" y="3857903"/>
            <a:ext cx="9131894" cy="583472"/>
          </a:xfrm>
        </p:spPr>
        <p:txBody>
          <a:bodyPr>
            <a:normAutofit/>
          </a:bodyPr>
          <a:lstStyle>
            <a:lvl1pPr marL="0" indent="0" algn="ctr">
              <a:buNone/>
              <a:defRPr sz="2200" b="1" baseline="0">
                <a:solidFill>
                  <a:srgbClr val="868686"/>
                </a:solidFill>
              </a:defRPr>
            </a:lvl1pPr>
          </a:lstStyle>
          <a:p>
            <a:endParaRPr lang="fr-FR" dirty="0">
              <a:effectLst/>
            </a:endParaRP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67" y="4964027"/>
            <a:ext cx="3841875" cy="2160000"/>
          </a:xfrm>
          <a:prstGeom prst="rect">
            <a:avLst/>
          </a:prstGeom>
        </p:spPr>
      </p:pic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7A5BA4BA-24CA-2041-BBC5-67A7806B08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93622" y="6356350"/>
            <a:ext cx="2743200" cy="365125"/>
          </a:xfrm>
        </p:spPr>
        <p:txBody>
          <a:bodyPr/>
          <a:lstStyle>
            <a:lvl1pPr algn="r">
              <a:defRPr sz="1050">
                <a:solidFill>
                  <a:srgbClr val="868686"/>
                </a:solidFill>
              </a:defRPr>
            </a:lvl1pPr>
          </a:lstStyle>
          <a:p>
            <a:fld id="{D14CB589-6E99-4697-8E0E-FF313450E8DE}" type="datetime1">
              <a:rPr lang="fr-FR" smtClean="0"/>
              <a:t>16/01/2025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06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0AF8F5-A83C-6F45-A01C-31E9D34E5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273A7C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314C43-FB78-BC4E-9323-83EE53E0B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b="0" i="0">
                <a:latin typeface="Nunito" pitchFamily="2" charset="77"/>
              </a:defRPr>
            </a:lvl1pPr>
            <a:lvl2pPr marL="685800" indent="-228600">
              <a:buClr>
                <a:srgbClr val="00A0DD"/>
              </a:buClr>
              <a:buFont typeface="Arial" panose="020B0604020202020204" pitchFamily="34" charset="0"/>
              <a:buChar char="•"/>
              <a:defRPr b="0" i="0">
                <a:latin typeface="Nunito" pitchFamily="2" charset="77"/>
              </a:defRPr>
            </a:lvl2pPr>
            <a:lvl3pPr marL="1143000" indent="-228600">
              <a:buClr>
                <a:srgbClr val="00A0DD"/>
              </a:buClr>
              <a:buFont typeface="Arial" panose="020B0604020202020204" pitchFamily="34" charset="0"/>
              <a:buChar char="•"/>
              <a:defRPr b="0" i="0">
                <a:latin typeface="Nunito" pitchFamily="2" charset="77"/>
              </a:defRPr>
            </a:lvl3pPr>
            <a:lvl4pPr marL="1600200" indent="-228600">
              <a:buClr>
                <a:srgbClr val="00A0DD"/>
              </a:buClr>
              <a:buFont typeface="Arial" panose="020B0604020202020204" pitchFamily="34" charset="0"/>
              <a:buChar char="•"/>
              <a:defRPr b="0" i="0">
                <a:latin typeface="Nunito" pitchFamily="2" charset="77"/>
              </a:defRPr>
            </a:lvl4pPr>
            <a:lvl5pPr marL="2057400" indent="-228600">
              <a:buClr>
                <a:srgbClr val="00A0DD"/>
              </a:buClr>
              <a:buFont typeface="Arial" panose="020B0604020202020204" pitchFamily="34" charset="0"/>
              <a:buChar char="•"/>
              <a:defRPr b="0" i="0">
                <a:latin typeface="Nunito" pitchFamily="2" charset="77"/>
              </a:defRPr>
            </a:lvl5pPr>
          </a:lstStyle>
          <a:p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grpSp>
        <p:nvGrpSpPr>
          <p:cNvPr id="20" name="Groupe 19"/>
          <p:cNvGrpSpPr/>
          <p:nvPr userDrawn="1"/>
        </p:nvGrpSpPr>
        <p:grpSpPr>
          <a:xfrm>
            <a:off x="-704850" y="4967288"/>
            <a:ext cx="1420813" cy="1900238"/>
            <a:chOff x="-704850" y="4967288"/>
            <a:chExt cx="1420813" cy="1900238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-704850" y="4972050"/>
              <a:ext cx="1409700" cy="188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" name="Freeform 5"/>
            <p:cNvSpPr>
              <a:spLocks/>
            </p:cNvSpPr>
            <p:nvPr userDrawn="1"/>
          </p:nvSpPr>
          <p:spPr bwMode="auto">
            <a:xfrm>
              <a:off x="-704850" y="4967288"/>
              <a:ext cx="1420813" cy="552450"/>
            </a:xfrm>
            <a:custGeom>
              <a:avLst/>
              <a:gdLst>
                <a:gd name="T0" fmla="*/ 695 w 1382"/>
                <a:gd name="T1" fmla="*/ 0 h 539"/>
                <a:gd name="T2" fmla="*/ 695 w 1382"/>
                <a:gd name="T3" fmla="*/ 0 h 539"/>
                <a:gd name="T4" fmla="*/ 0 w 1382"/>
                <a:gd name="T5" fmla="*/ 537 h 539"/>
                <a:gd name="T6" fmla="*/ 128 w 1382"/>
                <a:gd name="T7" fmla="*/ 537 h 539"/>
                <a:gd name="T8" fmla="*/ 172 w 1382"/>
                <a:gd name="T9" fmla="*/ 539 h 539"/>
                <a:gd name="T10" fmla="*/ 695 w 1382"/>
                <a:gd name="T11" fmla="*/ 164 h 539"/>
                <a:gd name="T12" fmla="*/ 1212 w 1382"/>
                <a:gd name="T13" fmla="*/ 524 h 539"/>
                <a:gd name="T14" fmla="*/ 1382 w 1382"/>
                <a:gd name="T15" fmla="*/ 508 h 539"/>
                <a:gd name="T16" fmla="*/ 695 w 1382"/>
                <a:gd name="T17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2" h="539">
                  <a:moveTo>
                    <a:pt x="695" y="0"/>
                  </a:moveTo>
                  <a:lnTo>
                    <a:pt x="695" y="0"/>
                  </a:lnTo>
                  <a:cubicBezTo>
                    <a:pt x="361" y="0"/>
                    <a:pt x="79" y="228"/>
                    <a:pt x="0" y="537"/>
                  </a:cubicBezTo>
                  <a:lnTo>
                    <a:pt x="128" y="537"/>
                  </a:lnTo>
                  <a:cubicBezTo>
                    <a:pt x="143" y="537"/>
                    <a:pt x="158" y="538"/>
                    <a:pt x="172" y="539"/>
                  </a:cubicBezTo>
                  <a:cubicBezTo>
                    <a:pt x="246" y="321"/>
                    <a:pt x="452" y="164"/>
                    <a:pt x="695" y="164"/>
                  </a:cubicBezTo>
                  <a:cubicBezTo>
                    <a:pt x="931" y="164"/>
                    <a:pt x="1133" y="314"/>
                    <a:pt x="1212" y="524"/>
                  </a:cubicBezTo>
                  <a:cubicBezTo>
                    <a:pt x="1265" y="514"/>
                    <a:pt x="1322" y="509"/>
                    <a:pt x="1382" y="508"/>
                  </a:cubicBezTo>
                  <a:cubicBezTo>
                    <a:pt x="1292" y="214"/>
                    <a:pt x="1018" y="0"/>
                    <a:pt x="695" y="0"/>
                  </a:cubicBezTo>
                  <a:close/>
                </a:path>
              </a:pathLst>
            </a:custGeom>
            <a:solidFill>
              <a:srgbClr val="C5C5C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auto">
            <a:xfrm>
              <a:off x="-80963" y="5916613"/>
              <a:ext cx="179388" cy="950913"/>
            </a:xfrm>
            <a:custGeom>
              <a:avLst/>
              <a:gdLst>
                <a:gd name="T0" fmla="*/ 0 w 175"/>
                <a:gd name="T1" fmla="*/ 0 h 930"/>
                <a:gd name="T2" fmla="*/ 0 w 175"/>
                <a:gd name="T3" fmla="*/ 0 h 930"/>
                <a:gd name="T4" fmla="*/ 175 w 175"/>
                <a:gd name="T5" fmla="*/ 0 h 930"/>
                <a:gd name="T6" fmla="*/ 175 w 175"/>
                <a:gd name="T7" fmla="*/ 930 h 930"/>
                <a:gd name="T8" fmla="*/ 0 w 175"/>
                <a:gd name="T9" fmla="*/ 930 h 930"/>
                <a:gd name="T10" fmla="*/ 0 w 175"/>
                <a:gd name="T11" fmla="*/ 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930">
                  <a:moveTo>
                    <a:pt x="0" y="0"/>
                  </a:moveTo>
                  <a:lnTo>
                    <a:pt x="0" y="0"/>
                  </a:lnTo>
                  <a:lnTo>
                    <a:pt x="175" y="0"/>
                  </a:lnTo>
                  <a:lnTo>
                    <a:pt x="175" y="930"/>
                  </a:lnTo>
                  <a:lnTo>
                    <a:pt x="0" y="9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7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-114300" y="5578475"/>
              <a:ext cx="247650" cy="246063"/>
            </a:xfrm>
            <a:custGeom>
              <a:avLst/>
              <a:gdLst>
                <a:gd name="T0" fmla="*/ 241 w 241"/>
                <a:gd name="T1" fmla="*/ 120 h 241"/>
                <a:gd name="T2" fmla="*/ 241 w 241"/>
                <a:gd name="T3" fmla="*/ 120 h 241"/>
                <a:gd name="T4" fmla="*/ 121 w 241"/>
                <a:gd name="T5" fmla="*/ 241 h 241"/>
                <a:gd name="T6" fmla="*/ 0 w 241"/>
                <a:gd name="T7" fmla="*/ 120 h 241"/>
                <a:gd name="T8" fmla="*/ 121 w 241"/>
                <a:gd name="T9" fmla="*/ 0 h 241"/>
                <a:gd name="T10" fmla="*/ 241 w 241"/>
                <a:gd name="T11" fmla="*/ 12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41">
                  <a:moveTo>
                    <a:pt x="241" y="120"/>
                  </a:moveTo>
                  <a:lnTo>
                    <a:pt x="241" y="120"/>
                  </a:lnTo>
                  <a:cubicBezTo>
                    <a:pt x="241" y="187"/>
                    <a:pt x="187" y="241"/>
                    <a:pt x="121" y="241"/>
                  </a:cubicBez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87" y="0"/>
                    <a:pt x="241" y="54"/>
                    <a:pt x="241" y="120"/>
                  </a:cubicBezTo>
                  <a:close/>
                </a:path>
              </a:pathLst>
            </a:custGeom>
            <a:solidFill>
              <a:srgbClr val="C20E1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1" name="Espace réservé de la date 3">
            <a:extLst>
              <a:ext uri="{FF2B5EF4-FFF2-40B4-BE49-F238E27FC236}">
                <a16:creationId xmlns:a16="http://schemas.microsoft.com/office/drawing/2014/main" id="{7A5BA4BA-24CA-2041-BBC5-67A7806B08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234" y="6356350"/>
            <a:ext cx="2743200" cy="365125"/>
          </a:xfrm>
        </p:spPr>
        <p:txBody>
          <a:bodyPr/>
          <a:lstStyle>
            <a:lvl1pPr algn="l">
              <a:defRPr sz="1050">
                <a:solidFill>
                  <a:srgbClr val="868686"/>
                </a:solidFill>
              </a:defRPr>
            </a:lvl1pPr>
          </a:lstStyle>
          <a:p>
            <a:fld id="{EBF00160-9A60-419F-B6B8-DB6C39301940}" type="datetime1">
              <a:rPr lang="fr-FR" smtClean="0"/>
              <a:t>16/01/2025</a:t>
            </a:fld>
            <a:endParaRPr lang="fr-FR" dirty="0"/>
          </a:p>
        </p:txBody>
      </p:sp>
      <p:grpSp>
        <p:nvGrpSpPr>
          <p:cNvPr id="23" name="Groupe 22"/>
          <p:cNvGrpSpPr/>
          <p:nvPr userDrawn="1"/>
        </p:nvGrpSpPr>
        <p:grpSpPr>
          <a:xfrm>
            <a:off x="3630068" y="6375949"/>
            <a:ext cx="8822282" cy="342900"/>
            <a:chOff x="3630068" y="6213111"/>
            <a:chExt cx="8822282" cy="3429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3884023" y="6213111"/>
              <a:ext cx="8307977" cy="342900"/>
            </a:xfrm>
            <a:prstGeom prst="rect">
              <a:avLst/>
            </a:prstGeom>
            <a:solidFill>
              <a:srgbClr val="00A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Organigramme : Délai 17"/>
            <p:cNvSpPr/>
            <p:nvPr userDrawn="1"/>
          </p:nvSpPr>
          <p:spPr>
            <a:xfrm>
              <a:off x="12037512" y="6213111"/>
              <a:ext cx="414838" cy="342000"/>
            </a:xfrm>
            <a:prstGeom prst="flowChartDelay">
              <a:avLst/>
            </a:prstGeom>
            <a:solidFill>
              <a:srgbClr val="00A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Organigramme : Délai 21"/>
            <p:cNvSpPr/>
            <p:nvPr userDrawn="1"/>
          </p:nvSpPr>
          <p:spPr>
            <a:xfrm rot="10800000">
              <a:off x="3630068" y="6213600"/>
              <a:ext cx="414838" cy="342000"/>
            </a:xfrm>
            <a:prstGeom prst="flowChartDelay">
              <a:avLst/>
            </a:prstGeom>
            <a:solidFill>
              <a:srgbClr val="00A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CCDAFBCE-39BC-E249-B84D-E675A9F65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66129"/>
            <a:ext cx="6600092" cy="365125"/>
          </a:xfrm>
        </p:spPr>
        <p:txBody>
          <a:bodyPr/>
          <a:lstStyle>
            <a:lvl1pPr>
              <a:defRPr sz="1050" b="0" i="0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r>
              <a:rPr lang="fr-FR" dirty="0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A334FEFC-8E41-2042-B5FD-ED0F5E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4538" y="6366129"/>
            <a:ext cx="539262" cy="365125"/>
          </a:xfrm>
        </p:spPr>
        <p:txBody>
          <a:bodyPr/>
          <a:lstStyle>
            <a:lvl1pPr>
              <a:defRPr sz="1050" b="0" i="0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fld id="{7268097A-5F67-4133-B9B0-6B20448016E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522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A89328-2EB6-C346-8B16-25156B4A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273A7C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9EC203-F660-914C-9ED1-968CD425C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3DA"/>
              </a:buClr>
              <a:buSzPct val="100000"/>
              <a:buFontTx/>
              <a:buNone/>
              <a:tabLst/>
              <a:defRPr sz="2400" b="0" i="0">
                <a:solidFill>
                  <a:schemeClr val="tx1"/>
                </a:solidFill>
                <a:latin typeface="Nunito" pitchFamily="2" charset="77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0DD"/>
              </a:buClr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tx1"/>
                </a:solidFill>
                <a:latin typeface="Nunito" pitchFamily="2" charset="77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0DD"/>
              </a:buClr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Nunito" pitchFamily="2" charset="77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0DD"/>
              </a:buClr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Nunito" pitchFamily="2" charset="77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0DD"/>
              </a:buClr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Nunito" pitchFamily="2" charset="77"/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grpSp>
        <p:nvGrpSpPr>
          <p:cNvPr id="17" name="Groupe 16"/>
          <p:cNvGrpSpPr/>
          <p:nvPr userDrawn="1"/>
        </p:nvGrpSpPr>
        <p:grpSpPr>
          <a:xfrm>
            <a:off x="-704850" y="4967288"/>
            <a:ext cx="1420813" cy="1900238"/>
            <a:chOff x="-704850" y="4967288"/>
            <a:chExt cx="1420813" cy="1900238"/>
          </a:xfrm>
        </p:grpSpPr>
        <p:sp>
          <p:nvSpPr>
            <p:cNvPr id="1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-704850" y="4972050"/>
              <a:ext cx="1409700" cy="188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5"/>
            <p:cNvSpPr>
              <a:spLocks/>
            </p:cNvSpPr>
            <p:nvPr userDrawn="1"/>
          </p:nvSpPr>
          <p:spPr bwMode="auto">
            <a:xfrm>
              <a:off x="-704850" y="4967288"/>
              <a:ext cx="1420813" cy="552450"/>
            </a:xfrm>
            <a:custGeom>
              <a:avLst/>
              <a:gdLst>
                <a:gd name="T0" fmla="*/ 695 w 1382"/>
                <a:gd name="T1" fmla="*/ 0 h 539"/>
                <a:gd name="T2" fmla="*/ 695 w 1382"/>
                <a:gd name="T3" fmla="*/ 0 h 539"/>
                <a:gd name="T4" fmla="*/ 0 w 1382"/>
                <a:gd name="T5" fmla="*/ 537 h 539"/>
                <a:gd name="T6" fmla="*/ 128 w 1382"/>
                <a:gd name="T7" fmla="*/ 537 h 539"/>
                <a:gd name="T8" fmla="*/ 172 w 1382"/>
                <a:gd name="T9" fmla="*/ 539 h 539"/>
                <a:gd name="T10" fmla="*/ 695 w 1382"/>
                <a:gd name="T11" fmla="*/ 164 h 539"/>
                <a:gd name="T12" fmla="*/ 1212 w 1382"/>
                <a:gd name="T13" fmla="*/ 524 h 539"/>
                <a:gd name="T14" fmla="*/ 1382 w 1382"/>
                <a:gd name="T15" fmla="*/ 508 h 539"/>
                <a:gd name="T16" fmla="*/ 695 w 1382"/>
                <a:gd name="T17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2" h="539">
                  <a:moveTo>
                    <a:pt x="695" y="0"/>
                  </a:moveTo>
                  <a:lnTo>
                    <a:pt x="695" y="0"/>
                  </a:lnTo>
                  <a:cubicBezTo>
                    <a:pt x="361" y="0"/>
                    <a:pt x="79" y="228"/>
                    <a:pt x="0" y="537"/>
                  </a:cubicBezTo>
                  <a:lnTo>
                    <a:pt x="128" y="537"/>
                  </a:lnTo>
                  <a:cubicBezTo>
                    <a:pt x="143" y="537"/>
                    <a:pt x="158" y="538"/>
                    <a:pt x="172" y="539"/>
                  </a:cubicBezTo>
                  <a:cubicBezTo>
                    <a:pt x="246" y="321"/>
                    <a:pt x="452" y="164"/>
                    <a:pt x="695" y="164"/>
                  </a:cubicBezTo>
                  <a:cubicBezTo>
                    <a:pt x="931" y="164"/>
                    <a:pt x="1133" y="314"/>
                    <a:pt x="1212" y="524"/>
                  </a:cubicBezTo>
                  <a:cubicBezTo>
                    <a:pt x="1265" y="514"/>
                    <a:pt x="1322" y="509"/>
                    <a:pt x="1382" y="508"/>
                  </a:cubicBezTo>
                  <a:cubicBezTo>
                    <a:pt x="1292" y="214"/>
                    <a:pt x="1018" y="0"/>
                    <a:pt x="695" y="0"/>
                  </a:cubicBezTo>
                  <a:close/>
                </a:path>
              </a:pathLst>
            </a:custGeom>
            <a:solidFill>
              <a:srgbClr val="C5C5C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/>
            <p:cNvSpPr>
              <a:spLocks/>
            </p:cNvSpPr>
            <p:nvPr userDrawn="1"/>
          </p:nvSpPr>
          <p:spPr bwMode="auto">
            <a:xfrm>
              <a:off x="-80963" y="5916613"/>
              <a:ext cx="179388" cy="950913"/>
            </a:xfrm>
            <a:custGeom>
              <a:avLst/>
              <a:gdLst>
                <a:gd name="T0" fmla="*/ 0 w 175"/>
                <a:gd name="T1" fmla="*/ 0 h 930"/>
                <a:gd name="T2" fmla="*/ 0 w 175"/>
                <a:gd name="T3" fmla="*/ 0 h 930"/>
                <a:gd name="T4" fmla="*/ 175 w 175"/>
                <a:gd name="T5" fmla="*/ 0 h 930"/>
                <a:gd name="T6" fmla="*/ 175 w 175"/>
                <a:gd name="T7" fmla="*/ 930 h 930"/>
                <a:gd name="T8" fmla="*/ 0 w 175"/>
                <a:gd name="T9" fmla="*/ 930 h 930"/>
                <a:gd name="T10" fmla="*/ 0 w 175"/>
                <a:gd name="T11" fmla="*/ 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930">
                  <a:moveTo>
                    <a:pt x="0" y="0"/>
                  </a:moveTo>
                  <a:lnTo>
                    <a:pt x="0" y="0"/>
                  </a:lnTo>
                  <a:lnTo>
                    <a:pt x="175" y="0"/>
                  </a:lnTo>
                  <a:lnTo>
                    <a:pt x="175" y="930"/>
                  </a:lnTo>
                  <a:lnTo>
                    <a:pt x="0" y="9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7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/>
            <p:cNvSpPr>
              <a:spLocks/>
            </p:cNvSpPr>
            <p:nvPr userDrawn="1"/>
          </p:nvSpPr>
          <p:spPr bwMode="auto">
            <a:xfrm>
              <a:off x="-114300" y="5578475"/>
              <a:ext cx="247650" cy="246063"/>
            </a:xfrm>
            <a:custGeom>
              <a:avLst/>
              <a:gdLst>
                <a:gd name="T0" fmla="*/ 241 w 241"/>
                <a:gd name="T1" fmla="*/ 120 h 241"/>
                <a:gd name="T2" fmla="*/ 241 w 241"/>
                <a:gd name="T3" fmla="*/ 120 h 241"/>
                <a:gd name="T4" fmla="*/ 121 w 241"/>
                <a:gd name="T5" fmla="*/ 241 h 241"/>
                <a:gd name="T6" fmla="*/ 0 w 241"/>
                <a:gd name="T7" fmla="*/ 120 h 241"/>
                <a:gd name="T8" fmla="*/ 121 w 241"/>
                <a:gd name="T9" fmla="*/ 0 h 241"/>
                <a:gd name="T10" fmla="*/ 241 w 241"/>
                <a:gd name="T11" fmla="*/ 12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41">
                  <a:moveTo>
                    <a:pt x="241" y="120"/>
                  </a:moveTo>
                  <a:lnTo>
                    <a:pt x="241" y="120"/>
                  </a:lnTo>
                  <a:cubicBezTo>
                    <a:pt x="241" y="187"/>
                    <a:pt x="187" y="241"/>
                    <a:pt x="121" y="241"/>
                  </a:cubicBez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87" y="0"/>
                    <a:pt x="241" y="54"/>
                    <a:pt x="241" y="120"/>
                  </a:cubicBezTo>
                  <a:close/>
                </a:path>
              </a:pathLst>
            </a:custGeom>
            <a:solidFill>
              <a:srgbClr val="C20E1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2" name="Espace réservé de la date 3">
            <a:extLst>
              <a:ext uri="{FF2B5EF4-FFF2-40B4-BE49-F238E27FC236}">
                <a16:creationId xmlns:a16="http://schemas.microsoft.com/office/drawing/2014/main" id="{7A5BA4BA-24CA-2041-BBC5-67A7806B08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234" y="6356350"/>
            <a:ext cx="2743200" cy="365125"/>
          </a:xfrm>
        </p:spPr>
        <p:txBody>
          <a:bodyPr/>
          <a:lstStyle>
            <a:lvl1pPr algn="l">
              <a:defRPr sz="1050">
                <a:solidFill>
                  <a:srgbClr val="868686"/>
                </a:solidFill>
              </a:defRPr>
            </a:lvl1pPr>
          </a:lstStyle>
          <a:p>
            <a:fld id="{1DBCB2E0-5C3C-4E07-9AD6-2CE52E0C760E}" type="datetime1">
              <a:rPr lang="fr-FR" smtClean="0"/>
              <a:t>16/01/2025</a:t>
            </a:fld>
            <a:endParaRPr lang="fr-FR" dirty="0"/>
          </a:p>
        </p:txBody>
      </p:sp>
      <p:grpSp>
        <p:nvGrpSpPr>
          <p:cNvPr id="13" name="Groupe 12"/>
          <p:cNvGrpSpPr/>
          <p:nvPr userDrawn="1"/>
        </p:nvGrpSpPr>
        <p:grpSpPr>
          <a:xfrm>
            <a:off x="3630068" y="6375949"/>
            <a:ext cx="8822282" cy="342900"/>
            <a:chOff x="3630068" y="6213111"/>
            <a:chExt cx="8822282" cy="3429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3884023" y="6213111"/>
              <a:ext cx="8307977" cy="342900"/>
            </a:xfrm>
            <a:prstGeom prst="rect">
              <a:avLst/>
            </a:prstGeom>
            <a:solidFill>
              <a:srgbClr val="00A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Organigramme : Délai 22"/>
            <p:cNvSpPr/>
            <p:nvPr userDrawn="1"/>
          </p:nvSpPr>
          <p:spPr>
            <a:xfrm>
              <a:off x="12037512" y="6213111"/>
              <a:ext cx="414838" cy="342000"/>
            </a:xfrm>
            <a:prstGeom prst="flowChartDelay">
              <a:avLst/>
            </a:prstGeom>
            <a:solidFill>
              <a:srgbClr val="00A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Organigramme : Délai 23"/>
            <p:cNvSpPr/>
            <p:nvPr userDrawn="1"/>
          </p:nvSpPr>
          <p:spPr>
            <a:xfrm rot="10800000">
              <a:off x="3630068" y="6213600"/>
              <a:ext cx="414838" cy="342000"/>
            </a:xfrm>
            <a:prstGeom prst="flowChartDelay">
              <a:avLst/>
            </a:prstGeom>
            <a:solidFill>
              <a:srgbClr val="00A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Espace réservé du pied de page 12">
            <a:extLst>
              <a:ext uri="{FF2B5EF4-FFF2-40B4-BE49-F238E27FC236}">
                <a16:creationId xmlns:a16="http://schemas.microsoft.com/office/drawing/2014/main" id="{CCDAFBCE-39BC-E249-B84D-E675A9F65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66129"/>
            <a:ext cx="6600092" cy="365125"/>
          </a:xfrm>
        </p:spPr>
        <p:txBody>
          <a:bodyPr/>
          <a:lstStyle>
            <a:lvl1pPr>
              <a:defRPr sz="1050" b="0" i="0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r>
              <a:rPr lang="fr-FR" dirty="0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26" name="Espace réservé du numéro de diapositive 13">
            <a:extLst>
              <a:ext uri="{FF2B5EF4-FFF2-40B4-BE49-F238E27FC236}">
                <a16:creationId xmlns:a16="http://schemas.microsoft.com/office/drawing/2014/main" id="{A334FEFC-8E41-2042-B5FD-ED0F5E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4538" y="6366129"/>
            <a:ext cx="539262" cy="365125"/>
          </a:xfrm>
        </p:spPr>
        <p:txBody>
          <a:bodyPr/>
          <a:lstStyle>
            <a:lvl1pPr>
              <a:defRPr sz="1050" b="0" i="0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fld id="{7268097A-5F67-4133-B9B0-6B20448016E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145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91DA8E-0C32-8443-9AFE-FCBE98F97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73A7C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F33E17-1AF5-0044-A308-EA2409E450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b="0" i="0">
                <a:latin typeface="Nunito" pitchFamily="2" charset="77"/>
              </a:defRPr>
            </a:lvl1pPr>
            <a:lvl2pPr marL="685800" indent="-228600">
              <a:buClr>
                <a:srgbClr val="00A0DD"/>
              </a:buClr>
              <a:buFont typeface="Arial" panose="020B0604020202020204" pitchFamily="34" charset="0"/>
              <a:buChar char="•"/>
              <a:defRPr b="0" i="0">
                <a:latin typeface="Nunito" pitchFamily="2" charset="77"/>
              </a:defRPr>
            </a:lvl2pPr>
            <a:lvl3pPr marL="1143000" indent="-228600">
              <a:buClr>
                <a:srgbClr val="00A0DD"/>
              </a:buClr>
              <a:buFont typeface="Arial" panose="020B0604020202020204" pitchFamily="34" charset="0"/>
              <a:buChar char="•"/>
              <a:defRPr b="0" i="0">
                <a:latin typeface="Nunito" pitchFamily="2" charset="77"/>
              </a:defRPr>
            </a:lvl3pPr>
            <a:lvl4pPr marL="1600200" indent="-228600">
              <a:buClr>
                <a:srgbClr val="00A0DD"/>
              </a:buClr>
              <a:buFont typeface="Arial" panose="020B0604020202020204" pitchFamily="34" charset="0"/>
              <a:buChar char="•"/>
              <a:defRPr b="0" i="0">
                <a:latin typeface="Nunito" pitchFamily="2" charset="77"/>
              </a:defRPr>
            </a:lvl4pPr>
            <a:lvl5pPr marL="2057400" indent="-228600">
              <a:buClr>
                <a:srgbClr val="00A0DD"/>
              </a:buClr>
              <a:buFont typeface="Arial" panose="020B0604020202020204" pitchFamily="34" charset="0"/>
              <a:buChar char="•"/>
              <a:defRPr b="0" i="0">
                <a:latin typeface="Nunito" pitchFamily="2" charset="77"/>
              </a:defRPr>
            </a:lvl5pPr>
          </a:lstStyle>
          <a:p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A76F9E5-01EB-9148-8FA1-059EBABD2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 pitchFamily="2" charset="0"/>
              <a:buNone/>
              <a:tabLst/>
              <a:defRPr b="0" i="0">
                <a:latin typeface="Nunito" pitchFamily="2" charset="77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0DD"/>
              </a:buClr>
              <a:buSzTx/>
              <a:buFont typeface="Arial" panose="020B0604020202020204" pitchFamily="34" charset="0"/>
              <a:buChar char="•"/>
              <a:tabLst/>
              <a:defRPr b="0" i="0">
                <a:latin typeface="Nunito" pitchFamily="2" charset="77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0DD"/>
              </a:buClr>
              <a:buSzTx/>
              <a:buFont typeface="Arial" panose="020B0604020202020204" pitchFamily="34" charset="0"/>
              <a:buChar char="•"/>
              <a:tabLst/>
              <a:defRPr b="0" i="0">
                <a:latin typeface="Nunito" pitchFamily="2" charset="77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0DD"/>
              </a:buClr>
              <a:buSzTx/>
              <a:buFont typeface="Arial" panose="020B0604020202020204" pitchFamily="34" charset="0"/>
              <a:buChar char="•"/>
              <a:tabLst/>
              <a:defRPr b="0" i="0">
                <a:latin typeface="Nunito" pitchFamily="2" charset="77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0DD"/>
              </a:buClr>
              <a:buSzTx/>
              <a:buFont typeface="Arial" panose="020B0604020202020204" pitchFamily="34" charset="0"/>
              <a:buChar char="•"/>
              <a:tabLst/>
              <a:defRPr b="0" i="0">
                <a:latin typeface="Nunito" pitchFamily="2" charset="77"/>
              </a:defRPr>
            </a:lvl5pPr>
          </a:lstStyle>
          <a:p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grpSp>
        <p:nvGrpSpPr>
          <p:cNvPr id="17" name="Groupe 16"/>
          <p:cNvGrpSpPr/>
          <p:nvPr userDrawn="1"/>
        </p:nvGrpSpPr>
        <p:grpSpPr>
          <a:xfrm>
            <a:off x="-704850" y="4967288"/>
            <a:ext cx="1420813" cy="1900238"/>
            <a:chOff x="-704850" y="4967288"/>
            <a:chExt cx="1420813" cy="1900238"/>
          </a:xfrm>
        </p:grpSpPr>
        <p:sp>
          <p:nvSpPr>
            <p:cNvPr id="1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-704850" y="4972050"/>
              <a:ext cx="1409700" cy="188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5"/>
            <p:cNvSpPr>
              <a:spLocks/>
            </p:cNvSpPr>
            <p:nvPr userDrawn="1"/>
          </p:nvSpPr>
          <p:spPr bwMode="auto">
            <a:xfrm>
              <a:off x="-704850" y="4967288"/>
              <a:ext cx="1420813" cy="552450"/>
            </a:xfrm>
            <a:custGeom>
              <a:avLst/>
              <a:gdLst>
                <a:gd name="T0" fmla="*/ 695 w 1382"/>
                <a:gd name="T1" fmla="*/ 0 h 539"/>
                <a:gd name="T2" fmla="*/ 695 w 1382"/>
                <a:gd name="T3" fmla="*/ 0 h 539"/>
                <a:gd name="T4" fmla="*/ 0 w 1382"/>
                <a:gd name="T5" fmla="*/ 537 h 539"/>
                <a:gd name="T6" fmla="*/ 128 w 1382"/>
                <a:gd name="T7" fmla="*/ 537 h 539"/>
                <a:gd name="T8" fmla="*/ 172 w 1382"/>
                <a:gd name="T9" fmla="*/ 539 h 539"/>
                <a:gd name="T10" fmla="*/ 695 w 1382"/>
                <a:gd name="T11" fmla="*/ 164 h 539"/>
                <a:gd name="T12" fmla="*/ 1212 w 1382"/>
                <a:gd name="T13" fmla="*/ 524 h 539"/>
                <a:gd name="T14" fmla="*/ 1382 w 1382"/>
                <a:gd name="T15" fmla="*/ 508 h 539"/>
                <a:gd name="T16" fmla="*/ 695 w 1382"/>
                <a:gd name="T17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2" h="539">
                  <a:moveTo>
                    <a:pt x="695" y="0"/>
                  </a:moveTo>
                  <a:lnTo>
                    <a:pt x="695" y="0"/>
                  </a:lnTo>
                  <a:cubicBezTo>
                    <a:pt x="361" y="0"/>
                    <a:pt x="79" y="228"/>
                    <a:pt x="0" y="537"/>
                  </a:cubicBezTo>
                  <a:lnTo>
                    <a:pt x="128" y="537"/>
                  </a:lnTo>
                  <a:cubicBezTo>
                    <a:pt x="143" y="537"/>
                    <a:pt x="158" y="538"/>
                    <a:pt x="172" y="539"/>
                  </a:cubicBezTo>
                  <a:cubicBezTo>
                    <a:pt x="246" y="321"/>
                    <a:pt x="452" y="164"/>
                    <a:pt x="695" y="164"/>
                  </a:cubicBezTo>
                  <a:cubicBezTo>
                    <a:pt x="931" y="164"/>
                    <a:pt x="1133" y="314"/>
                    <a:pt x="1212" y="524"/>
                  </a:cubicBezTo>
                  <a:cubicBezTo>
                    <a:pt x="1265" y="514"/>
                    <a:pt x="1322" y="509"/>
                    <a:pt x="1382" y="508"/>
                  </a:cubicBezTo>
                  <a:cubicBezTo>
                    <a:pt x="1292" y="214"/>
                    <a:pt x="1018" y="0"/>
                    <a:pt x="695" y="0"/>
                  </a:cubicBezTo>
                  <a:close/>
                </a:path>
              </a:pathLst>
            </a:custGeom>
            <a:solidFill>
              <a:srgbClr val="C5C5C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/>
            <p:cNvSpPr>
              <a:spLocks/>
            </p:cNvSpPr>
            <p:nvPr userDrawn="1"/>
          </p:nvSpPr>
          <p:spPr bwMode="auto">
            <a:xfrm>
              <a:off x="-80963" y="5916613"/>
              <a:ext cx="179388" cy="950913"/>
            </a:xfrm>
            <a:custGeom>
              <a:avLst/>
              <a:gdLst>
                <a:gd name="T0" fmla="*/ 0 w 175"/>
                <a:gd name="T1" fmla="*/ 0 h 930"/>
                <a:gd name="T2" fmla="*/ 0 w 175"/>
                <a:gd name="T3" fmla="*/ 0 h 930"/>
                <a:gd name="T4" fmla="*/ 175 w 175"/>
                <a:gd name="T5" fmla="*/ 0 h 930"/>
                <a:gd name="T6" fmla="*/ 175 w 175"/>
                <a:gd name="T7" fmla="*/ 930 h 930"/>
                <a:gd name="T8" fmla="*/ 0 w 175"/>
                <a:gd name="T9" fmla="*/ 930 h 930"/>
                <a:gd name="T10" fmla="*/ 0 w 175"/>
                <a:gd name="T11" fmla="*/ 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930">
                  <a:moveTo>
                    <a:pt x="0" y="0"/>
                  </a:moveTo>
                  <a:lnTo>
                    <a:pt x="0" y="0"/>
                  </a:lnTo>
                  <a:lnTo>
                    <a:pt x="175" y="0"/>
                  </a:lnTo>
                  <a:lnTo>
                    <a:pt x="175" y="930"/>
                  </a:lnTo>
                  <a:lnTo>
                    <a:pt x="0" y="9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7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/>
            <p:cNvSpPr>
              <a:spLocks/>
            </p:cNvSpPr>
            <p:nvPr userDrawn="1"/>
          </p:nvSpPr>
          <p:spPr bwMode="auto">
            <a:xfrm>
              <a:off x="-114300" y="5578475"/>
              <a:ext cx="247650" cy="246063"/>
            </a:xfrm>
            <a:custGeom>
              <a:avLst/>
              <a:gdLst>
                <a:gd name="T0" fmla="*/ 241 w 241"/>
                <a:gd name="T1" fmla="*/ 120 h 241"/>
                <a:gd name="T2" fmla="*/ 241 w 241"/>
                <a:gd name="T3" fmla="*/ 120 h 241"/>
                <a:gd name="T4" fmla="*/ 121 w 241"/>
                <a:gd name="T5" fmla="*/ 241 h 241"/>
                <a:gd name="T6" fmla="*/ 0 w 241"/>
                <a:gd name="T7" fmla="*/ 120 h 241"/>
                <a:gd name="T8" fmla="*/ 121 w 241"/>
                <a:gd name="T9" fmla="*/ 0 h 241"/>
                <a:gd name="T10" fmla="*/ 241 w 241"/>
                <a:gd name="T11" fmla="*/ 12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41">
                  <a:moveTo>
                    <a:pt x="241" y="120"/>
                  </a:moveTo>
                  <a:lnTo>
                    <a:pt x="241" y="120"/>
                  </a:lnTo>
                  <a:cubicBezTo>
                    <a:pt x="241" y="187"/>
                    <a:pt x="187" y="241"/>
                    <a:pt x="121" y="241"/>
                  </a:cubicBez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87" y="0"/>
                    <a:pt x="241" y="54"/>
                    <a:pt x="241" y="120"/>
                  </a:cubicBezTo>
                  <a:close/>
                </a:path>
              </a:pathLst>
            </a:custGeom>
            <a:solidFill>
              <a:srgbClr val="C20E1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2" name="Espace réservé de la date 3">
            <a:extLst>
              <a:ext uri="{FF2B5EF4-FFF2-40B4-BE49-F238E27FC236}">
                <a16:creationId xmlns:a16="http://schemas.microsoft.com/office/drawing/2014/main" id="{7A5BA4BA-24CA-2041-BBC5-67A7806B08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234" y="6356350"/>
            <a:ext cx="2743200" cy="365125"/>
          </a:xfrm>
        </p:spPr>
        <p:txBody>
          <a:bodyPr/>
          <a:lstStyle>
            <a:lvl1pPr algn="l">
              <a:defRPr sz="1050">
                <a:solidFill>
                  <a:srgbClr val="868686"/>
                </a:solidFill>
              </a:defRPr>
            </a:lvl1pPr>
          </a:lstStyle>
          <a:p>
            <a:fld id="{7900D54E-39B5-4268-B5E0-857917F121CB}" type="datetime1">
              <a:rPr lang="fr-FR" smtClean="0"/>
              <a:t>16/01/2025</a:t>
            </a:fld>
            <a:endParaRPr lang="fr-FR" dirty="0"/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3630068" y="6375949"/>
            <a:ext cx="8822282" cy="342900"/>
            <a:chOff x="3630068" y="6213111"/>
            <a:chExt cx="8822282" cy="342900"/>
          </a:xfrm>
        </p:grpSpPr>
        <p:sp>
          <p:nvSpPr>
            <p:cNvPr id="23" name="Rectangle 22"/>
            <p:cNvSpPr/>
            <p:nvPr userDrawn="1"/>
          </p:nvSpPr>
          <p:spPr>
            <a:xfrm>
              <a:off x="3884023" y="6213111"/>
              <a:ext cx="8307977" cy="342900"/>
            </a:xfrm>
            <a:prstGeom prst="rect">
              <a:avLst/>
            </a:prstGeom>
            <a:solidFill>
              <a:srgbClr val="00A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Organigramme : Délai 23"/>
            <p:cNvSpPr/>
            <p:nvPr userDrawn="1"/>
          </p:nvSpPr>
          <p:spPr>
            <a:xfrm>
              <a:off x="12037512" y="6213111"/>
              <a:ext cx="414838" cy="342000"/>
            </a:xfrm>
            <a:prstGeom prst="flowChartDelay">
              <a:avLst/>
            </a:prstGeom>
            <a:solidFill>
              <a:srgbClr val="00A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Organigramme : Délai 24"/>
            <p:cNvSpPr/>
            <p:nvPr userDrawn="1"/>
          </p:nvSpPr>
          <p:spPr>
            <a:xfrm rot="10800000">
              <a:off x="3630068" y="6213600"/>
              <a:ext cx="414838" cy="342000"/>
            </a:xfrm>
            <a:prstGeom prst="flowChartDelay">
              <a:avLst/>
            </a:prstGeom>
            <a:solidFill>
              <a:srgbClr val="00A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Espace réservé du pied de page 12">
            <a:extLst>
              <a:ext uri="{FF2B5EF4-FFF2-40B4-BE49-F238E27FC236}">
                <a16:creationId xmlns:a16="http://schemas.microsoft.com/office/drawing/2014/main" id="{CCDAFBCE-39BC-E249-B84D-E675A9F65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66129"/>
            <a:ext cx="6600092" cy="365125"/>
          </a:xfrm>
        </p:spPr>
        <p:txBody>
          <a:bodyPr/>
          <a:lstStyle>
            <a:lvl1pPr>
              <a:defRPr sz="1050" b="0" i="0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r>
              <a:rPr lang="fr-FR" dirty="0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27" name="Espace réservé du numéro de diapositive 13">
            <a:extLst>
              <a:ext uri="{FF2B5EF4-FFF2-40B4-BE49-F238E27FC236}">
                <a16:creationId xmlns:a16="http://schemas.microsoft.com/office/drawing/2014/main" id="{A334FEFC-8E41-2042-B5FD-ED0F5E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4538" y="6366129"/>
            <a:ext cx="539262" cy="365125"/>
          </a:xfrm>
        </p:spPr>
        <p:txBody>
          <a:bodyPr/>
          <a:lstStyle>
            <a:lvl1pPr>
              <a:defRPr sz="1050" b="0" i="0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fld id="{7268097A-5F67-4133-B9B0-6B20448016E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059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5F6332-364A-D243-9518-0EDF38099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73A7C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grpSp>
        <p:nvGrpSpPr>
          <p:cNvPr id="15" name="Groupe 14"/>
          <p:cNvGrpSpPr/>
          <p:nvPr userDrawn="1"/>
        </p:nvGrpSpPr>
        <p:grpSpPr>
          <a:xfrm>
            <a:off x="-704850" y="4967288"/>
            <a:ext cx="1420813" cy="1900238"/>
            <a:chOff x="-704850" y="4967288"/>
            <a:chExt cx="1420813" cy="1900238"/>
          </a:xfrm>
        </p:grpSpPr>
        <p:sp>
          <p:nvSpPr>
            <p:cNvPr id="16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-704850" y="4972050"/>
              <a:ext cx="1409700" cy="188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-704850" y="4967288"/>
              <a:ext cx="1420813" cy="552450"/>
            </a:xfrm>
            <a:custGeom>
              <a:avLst/>
              <a:gdLst>
                <a:gd name="T0" fmla="*/ 695 w 1382"/>
                <a:gd name="T1" fmla="*/ 0 h 539"/>
                <a:gd name="T2" fmla="*/ 695 w 1382"/>
                <a:gd name="T3" fmla="*/ 0 h 539"/>
                <a:gd name="T4" fmla="*/ 0 w 1382"/>
                <a:gd name="T5" fmla="*/ 537 h 539"/>
                <a:gd name="T6" fmla="*/ 128 w 1382"/>
                <a:gd name="T7" fmla="*/ 537 h 539"/>
                <a:gd name="T8" fmla="*/ 172 w 1382"/>
                <a:gd name="T9" fmla="*/ 539 h 539"/>
                <a:gd name="T10" fmla="*/ 695 w 1382"/>
                <a:gd name="T11" fmla="*/ 164 h 539"/>
                <a:gd name="T12" fmla="*/ 1212 w 1382"/>
                <a:gd name="T13" fmla="*/ 524 h 539"/>
                <a:gd name="T14" fmla="*/ 1382 w 1382"/>
                <a:gd name="T15" fmla="*/ 508 h 539"/>
                <a:gd name="T16" fmla="*/ 695 w 1382"/>
                <a:gd name="T17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2" h="539">
                  <a:moveTo>
                    <a:pt x="695" y="0"/>
                  </a:moveTo>
                  <a:lnTo>
                    <a:pt x="695" y="0"/>
                  </a:lnTo>
                  <a:cubicBezTo>
                    <a:pt x="361" y="0"/>
                    <a:pt x="79" y="228"/>
                    <a:pt x="0" y="537"/>
                  </a:cubicBezTo>
                  <a:lnTo>
                    <a:pt x="128" y="537"/>
                  </a:lnTo>
                  <a:cubicBezTo>
                    <a:pt x="143" y="537"/>
                    <a:pt x="158" y="538"/>
                    <a:pt x="172" y="539"/>
                  </a:cubicBezTo>
                  <a:cubicBezTo>
                    <a:pt x="246" y="321"/>
                    <a:pt x="452" y="164"/>
                    <a:pt x="695" y="164"/>
                  </a:cubicBezTo>
                  <a:cubicBezTo>
                    <a:pt x="931" y="164"/>
                    <a:pt x="1133" y="314"/>
                    <a:pt x="1212" y="524"/>
                  </a:cubicBezTo>
                  <a:cubicBezTo>
                    <a:pt x="1265" y="514"/>
                    <a:pt x="1322" y="509"/>
                    <a:pt x="1382" y="508"/>
                  </a:cubicBezTo>
                  <a:cubicBezTo>
                    <a:pt x="1292" y="214"/>
                    <a:pt x="1018" y="0"/>
                    <a:pt x="695" y="0"/>
                  </a:cubicBezTo>
                  <a:close/>
                </a:path>
              </a:pathLst>
            </a:custGeom>
            <a:solidFill>
              <a:srgbClr val="C5C5C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-80963" y="5916613"/>
              <a:ext cx="179388" cy="950913"/>
            </a:xfrm>
            <a:custGeom>
              <a:avLst/>
              <a:gdLst>
                <a:gd name="T0" fmla="*/ 0 w 175"/>
                <a:gd name="T1" fmla="*/ 0 h 930"/>
                <a:gd name="T2" fmla="*/ 0 w 175"/>
                <a:gd name="T3" fmla="*/ 0 h 930"/>
                <a:gd name="T4" fmla="*/ 175 w 175"/>
                <a:gd name="T5" fmla="*/ 0 h 930"/>
                <a:gd name="T6" fmla="*/ 175 w 175"/>
                <a:gd name="T7" fmla="*/ 930 h 930"/>
                <a:gd name="T8" fmla="*/ 0 w 175"/>
                <a:gd name="T9" fmla="*/ 930 h 930"/>
                <a:gd name="T10" fmla="*/ 0 w 175"/>
                <a:gd name="T11" fmla="*/ 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930">
                  <a:moveTo>
                    <a:pt x="0" y="0"/>
                  </a:moveTo>
                  <a:lnTo>
                    <a:pt x="0" y="0"/>
                  </a:lnTo>
                  <a:lnTo>
                    <a:pt x="175" y="0"/>
                  </a:lnTo>
                  <a:lnTo>
                    <a:pt x="175" y="930"/>
                  </a:lnTo>
                  <a:lnTo>
                    <a:pt x="0" y="9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7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-114300" y="5578475"/>
              <a:ext cx="247650" cy="246063"/>
            </a:xfrm>
            <a:custGeom>
              <a:avLst/>
              <a:gdLst>
                <a:gd name="T0" fmla="*/ 241 w 241"/>
                <a:gd name="T1" fmla="*/ 120 h 241"/>
                <a:gd name="T2" fmla="*/ 241 w 241"/>
                <a:gd name="T3" fmla="*/ 120 h 241"/>
                <a:gd name="T4" fmla="*/ 121 w 241"/>
                <a:gd name="T5" fmla="*/ 241 h 241"/>
                <a:gd name="T6" fmla="*/ 0 w 241"/>
                <a:gd name="T7" fmla="*/ 120 h 241"/>
                <a:gd name="T8" fmla="*/ 121 w 241"/>
                <a:gd name="T9" fmla="*/ 0 h 241"/>
                <a:gd name="T10" fmla="*/ 241 w 241"/>
                <a:gd name="T11" fmla="*/ 12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41">
                  <a:moveTo>
                    <a:pt x="241" y="120"/>
                  </a:moveTo>
                  <a:lnTo>
                    <a:pt x="241" y="120"/>
                  </a:lnTo>
                  <a:cubicBezTo>
                    <a:pt x="241" y="187"/>
                    <a:pt x="187" y="241"/>
                    <a:pt x="121" y="241"/>
                  </a:cubicBez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87" y="0"/>
                    <a:pt x="241" y="54"/>
                    <a:pt x="241" y="120"/>
                  </a:cubicBezTo>
                  <a:close/>
                </a:path>
              </a:pathLst>
            </a:custGeom>
            <a:solidFill>
              <a:srgbClr val="C20E1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0" name="Espace réservé de la date 3">
            <a:extLst>
              <a:ext uri="{FF2B5EF4-FFF2-40B4-BE49-F238E27FC236}">
                <a16:creationId xmlns:a16="http://schemas.microsoft.com/office/drawing/2014/main" id="{7A5BA4BA-24CA-2041-BBC5-67A7806B08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234" y="6356350"/>
            <a:ext cx="2743200" cy="365125"/>
          </a:xfrm>
        </p:spPr>
        <p:txBody>
          <a:bodyPr/>
          <a:lstStyle>
            <a:lvl1pPr algn="l">
              <a:defRPr sz="1050">
                <a:solidFill>
                  <a:srgbClr val="868686"/>
                </a:solidFill>
              </a:defRPr>
            </a:lvl1pPr>
          </a:lstStyle>
          <a:p>
            <a:fld id="{B2B57D74-3C02-4BD2-AAB7-6F3AF95CF8E4}" type="datetime1">
              <a:rPr lang="fr-FR" smtClean="0"/>
              <a:t>16/01/2025</a:t>
            </a:fld>
            <a:endParaRPr lang="fr-FR" dirty="0"/>
          </a:p>
        </p:txBody>
      </p:sp>
      <p:grpSp>
        <p:nvGrpSpPr>
          <p:cNvPr id="12" name="Groupe 11"/>
          <p:cNvGrpSpPr/>
          <p:nvPr userDrawn="1"/>
        </p:nvGrpSpPr>
        <p:grpSpPr>
          <a:xfrm>
            <a:off x="3630068" y="6375949"/>
            <a:ext cx="8822282" cy="342900"/>
            <a:chOff x="3630068" y="6213111"/>
            <a:chExt cx="8822282" cy="342900"/>
          </a:xfrm>
        </p:grpSpPr>
        <p:sp>
          <p:nvSpPr>
            <p:cNvPr id="21" name="Rectangle 20"/>
            <p:cNvSpPr/>
            <p:nvPr userDrawn="1"/>
          </p:nvSpPr>
          <p:spPr>
            <a:xfrm>
              <a:off x="3884023" y="6213111"/>
              <a:ext cx="8307977" cy="342900"/>
            </a:xfrm>
            <a:prstGeom prst="rect">
              <a:avLst/>
            </a:prstGeom>
            <a:solidFill>
              <a:srgbClr val="00A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Organigramme : Délai 21"/>
            <p:cNvSpPr/>
            <p:nvPr userDrawn="1"/>
          </p:nvSpPr>
          <p:spPr>
            <a:xfrm>
              <a:off x="12037512" y="6213111"/>
              <a:ext cx="414838" cy="342000"/>
            </a:xfrm>
            <a:prstGeom prst="flowChartDelay">
              <a:avLst/>
            </a:prstGeom>
            <a:solidFill>
              <a:srgbClr val="00A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Organigramme : Délai 22"/>
            <p:cNvSpPr/>
            <p:nvPr userDrawn="1"/>
          </p:nvSpPr>
          <p:spPr>
            <a:xfrm rot="10800000">
              <a:off x="3630068" y="6213600"/>
              <a:ext cx="414838" cy="342000"/>
            </a:xfrm>
            <a:prstGeom prst="flowChartDelay">
              <a:avLst/>
            </a:prstGeom>
            <a:solidFill>
              <a:srgbClr val="00A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4" name="Espace réservé du pied de page 12">
            <a:extLst>
              <a:ext uri="{FF2B5EF4-FFF2-40B4-BE49-F238E27FC236}">
                <a16:creationId xmlns:a16="http://schemas.microsoft.com/office/drawing/2014/main" id="{CCDAFBCE-39BC-E249-B84D-E675A9F65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66129"/>
            <a:ext cx="6600092" cy="365125"/>
          </a:xfrm>
        </p:spPr>
        <p:txBody>
          <a:bodyPr/>
          <a:lstStyle>
            <a:lvl1pPr>
              <a:defRPr sz="1050" b="0" i="0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r>
              <a:rPr lang="fr-FR" dirty="0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25" name="Espace réservé du numéro de diapositive 13">
            <a:extLst>
              <a:ext uri="{FF2B5EF4-FFF2-40B4-BE49-F238E27FC236}">
                <a16:creationId xmlns:a16="http://schemas.microsoft.com/office/drawing/2014/main" id="{A334FEFC-8E41-2042-B5FD-ED0F5E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4538" y="6366129"/>
            <a:ext cx="539262" cy="365125"/>
          </a:xfrm>
        </p:spPr>
        <p:txBody>
          <a:bodyPr/>
          <a:lstStyle>
            <a:lvl1pPr>
              <a:defRPr sz="1050" b="0" i="0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fld id="{7268097A-5F67-4133-B9B0-6B20448016E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09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 userDrawn="1"/>
        </p:nvGrpSpPr>
        <p:grpSpPr>
          <a:xfrm>
            <a:off x="-704850" y="4967288"/>
            <a:ext cx="1420813" cy="1900238"/>
            <a:chOff x="-704850" y="4967288"/>
            <a:chExt cx="1420813" cy="1900238"/>
          </a:xfrm>
        </p:grpSpPr>
        <p:sp>
          <p:nvSpPr>
            <p:cNvPr id="15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-704850" y="4972050"/>
              <a:ext cx="1409700" cy="188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-704850" y="4967288"/>
              <a:ext cx="1420813" cy="552450"/>
            </a:xfrm>
            <a:custGeom>
              <a:avLst/>
              <a:gdLst>
                <a:gd name="T0" fmla="*/ 695 w 1382"/>
                <a:gd name="T1" fmla="*/ 0 h 539"/>
                <a:gd name="T2" fmla="*/ 695 w 1382"/>
                <a:gd name="T3" fmla="*/ 0 h 539"/>
                <a:gd name="T4" fmla="*/ 0 w 1382"/>
                <a:gd name="T5" fmla="*/ 537 h 539"/>
                <a:gd name="T6" fmla="*/ 128 w 1382"/>
                <a:gd name="T7" fmla="*/ 537 h 539"/>
                <a:gd name="T8" fmla="*/ 172 w 1382"/>
                <a:gd name="T9" fmla="*/ 539 h 539"/>
                <a:gd name="T10" fmla="*/ 695 w 1382"/>
                <a:gd name="T11" fmla="*/ 164 h 539"/>
                <a:gd name="T12" fmla="*/ 1212 w 1382"/>
                <a:gd name="T13" fmla="*/ 524 h 539"/>
                <a:gd name="T14" fmla="*/ 1382 w 1382"/>
                <a:gd name="T15" fmla="*/ 508 h 539"/>
                <a:gd name="T16" fmla="*/ 695 w 1382"/>
                <a:gd name="T17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2" h="539">
                  <a:moveTo>
                    <a:pt x="695" y="0"/>
                  </a:moveTo>
                  <a:lnTo>
                    <a:pt x="695" y="0"/>
                  </a:lnTo>
                  <a:cubicBezTo>
                    <a:pt x="361" y="0"/>
                    <a:pt x="79" y="228"/>
                    <a:pt x="0" y="537"/>
                  </a:cubicBezTo>
                  <a:lnTo>
                    <a:pt x="128" y="537"/>
                  </a:lnTo>
                  <a:cubicBezTo>
                    <a:pt x="143" y="537"/>
                    <a:pt x="158" y="538"/>
                    <a:pt x="172" y="539"/>
                  </a:cubicBezTo>
                  <a:cubicBezTo>
                    <a:pt x="246" y="321"/>
                    <a:pt x="452" y="164"/>
                    <a:pt x="695" y="164"/>
                  </a:cubicBezTo>
                  <a:cubicBezTo>
                    <a:pt x="931" y="164"/>
                    <a:pt x="1133" y="314"/>
                    <a:pt x="1212" y="524"/>
                  </a:cubicBezTo>
                  <a:cubicBezTo>
                    <a:pt x="1265" y="514"/>
                    <a:pt x="1322" y="509"/>
                    <a:pt x="1382" y="508"/>
                  </a:cubicBezTo>
                  <a:cubicBezTo>
                    <a:pt x="1292" y="214"/>
                    <a:pt x="1018" y="0"/>
                    <a:pt x="695" y="0"/>
                  </a:cubicBezTo>
                  <a:close/>
                </a:path>
              </a:pathLst>
            </a:custGeom>
            <a:solidFill>
              <a:srgbClr val="C5C5C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-80963" y="5916613"/>
              <a:ext cx="179388" cy="950913"/>
            </a:xfrm>
            <a:custGeom>
              <a:avLst/>
              <a:gdLst>
                <a:gd name="T0" fmla="*/ 0 w 175"/>
                <a:gd name="T1" fmla="*/ 0 h 930"/>
                <a:gd name="T2" fmla="*/ 0 w 175"/>
                <a:gd name="T3" fmla="*/ 0 h 930"/>
                <a:gd name="T4" fmla="*/ 175 w 175"/>
                <a:gd name="T5" fmla="*/ 0 h 930"/>
                <a:gd name="T6" fmla="*/ 175 w 175"/>
                <a:gd name="T7" fmla="*/ 930 h 930"/>
                <a:gd name="T8" fmla="*/ 0 w 175"/>
                <a:gd name="T9" fmla="*/ 930 h 930"/>
                <a:gd name="T10" fmla="*/ 0 w 175"/>
                <a:gd name="T11" fmla="*/ 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930">
                  <a:moveTo>
                    <a:pt x="0" y="0"/>
                  </a:moveTo>
                  <a:lnTo>
                    <a:pt x="0" y="0"/>
                  </a:lnTo>
                  <a:lnTo>
                    <a:pt x="175" y="0"/>
                  </a:lnTo>
                  <a:lnTo>
                    <a:pt x="175" y="930"/>
                  </a:lnTo>
                  <a:lnTo>
                    <a:pt x="0" y="9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7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-114300" y="5578475"/>
              <a:ext cx="247650" cy="246063"/>
            </a:xfrm>
            <a:custGeom>
              <a:avLst/>
              <a:gdLst>
                <a:gd name="T0" fmla="*/ 241 w 241"/>
                <a:gd name="T1" fmla="*/ 120 h 241"/>
                <a:gd name="T2" fmla="*/ 241 w 241"/>
                <a:gd name="T3" fmla="*/ 120 h 241"/>
                <a:gd name="T4" fmla="*/ 121 w 241"/>
                <a:gd name="T5" fmla="*/ 241 h 241"/>
                <a:gd name="T6" fmla="*/ 0 w 241"/>
                <a:gd name="T7" fmla="*/ 120 h 241"/>
                <a:gd name="T8" fmla="*/ 121 w 241"/>
                <a:gd name="T9" fmla="*/ 0 h 241"/>
                <a:gd name="T10" fmla="*/ 241 w 241"/>
                <a:gd name="T11" fmla="*/ 12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41">
                  <a:moveTo>
                    <a:pt x="241" y="120"/>
                  </a:moveTo>
                  <a:lnTo>
                    <a:pt x="241" y="120"/>
                  </a:lnTo>
                  <a:cubicBezTo>
                    <a:pt x="241" y="187"/>
                    <a:pt x="187" y="241"/>
                    <a:pt x="121" y="241"/>
                  </a:cubicBez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87" y="0"/>
                    <a:pt x="241" y="54"/>
                    <a:pt x="241" y="120"/>
                  </a:cubicBezTo>
                  <a:close/>
                </a:path>
              </a:pathLst>
            </a:custGeom>
            <a:solidFill>
              <a:srgbClr val="C20E1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9" name="Espace réservé de la date 3">
            <a:extLst>
              <a:ext uri="{FF2B5EF4-FFF2-40B4-BE49-F238E27FC236}">
                <a16:creationId xmlns:a16="http://schemas.microsoft.com/office/drawing/2014/main" id="{7A5BA4BA-24CA-2041-BBC5-67A7806B08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234" y="6356350"/>
            <a:ext cx="2743200" cy="365125"/>
          </a:xfrm>
        </p:spPr>
        <p:txBody>
          <a:bodyPr/>
          <a:lstStyle>
            <a:lvl1pPr algn="l">
              <a:defRPr sz="1050">
                <a:solidFill>
                  <a:srgbClr val="868686"/>
                </a:solidFill>
              </a:defRPr>
            </a:lvl1pPr>
          </a:lstStyle>
          <a:p>
            <a:fld id="{F0305F71-B3B6-417D-B752-E29A2A9D9F6C}" type="datetime1">
              <a:rPr lang="fr-FR" smtClean="0"/>
              <a:t>16/01/2025</a:t>
            </a:fld>
            <a:endParaRPr lang="fr-FR" dirty="0"/>
          </a:p>
        </p:txBody>
      </p:sp>
      <p:grpSp>
        <p:nvGrpSpPr>
          <p:cNvPr id="11" name="Groupe 10"/>
          <p:cNvGrpSpPr/>
          <p:nvPr userDrawn="1"/>
        </p:nvGrpSpPr>
        <p:grpSpPr>
          <a:xfrm>
            <a:off x="3630068" y="6375949"/>
            <a:ext cx="8822282" cy="342900"/>
            <a:chOff x="3630068" y="6213111"/>
            <a:chExt cx="8822282" cy="3429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3884023" y="6213111"/>
              <a:ext cx="8307977" cy="342900"/>
            </a:xfrm>
            <a:prstGeom prst="rect">
              <a:avLst/>
            </a:prstGeom>
            <a:solidFill>
              <a:srgbClr val="00A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Organigramme : Délai 20"/>
            <p:cNvSpPr/>
            <p:nvPr userDrawn="1"/>
          </p:nvSpPr>
          <p:spPr>
            <a:xfrm>
              <a:off x="12037512" y="6213111"/>
              <a:ext cx="414838" cy="342000"/>
            </a:xfrm>
            <a:prstGeom prst="flowChartDelay">
              <a:avLst/>
            </a:prstGeom>
            <a:solidFill>
              <a:srgbClr val="00A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Organigramme : Délai 21"/>
            <p:cNvSpPr/>
            <p:nvPr userDrawn="1"/>
          </p:nvSpPr>
          <p:spPr>
            <a:xfrm rot="10800000">
              <a:off x="3630068" y="6213600"/>
              <a:ext cx="414838" cy="342000"/>
            </a:xfrm>
            <a:prstGeom prst="flowChartDelay">
              <a:avLst/>
            </a:prstGeom>
            <a:solidFill>
              <a:srgbClr val="00A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CCDAFBCE-39BC-E249-B84D-E675A9F65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66129"/>
            <a:ext cx="6600092" cy="365125"/>
          </a:xfrm>
        </p:spPr>
        <p:txBody>
          <a:bodyPr/>
          <a:lstStyle>
            <a:lvl1pPr>
              <a:defRPr sz="1050" b="0" i="0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r>
              <a:rPr lang="fr-FR" dirty="0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24" name="Espace réservé du numéro de diapositive 13">
            <a:extLst>
              <a:ext uri="{FF2B5EF4-FFF2-40B4-BE49-F238E27FC236}">
                <a16:creationId xmlns:a16="http://schemas.microsoft.com/office/drawing/2014/main" id="{A334FEFC-8E41-2042-B5FD-ED0F5E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4538" y="6366129"/>
            <a:ext cx="539262" cy="365125"/>
          </a:xfrm>
        </p:spPr>
        <p:txBody>
          <a:bodyPr/>
          <a:lstStyle>
            <a:lvl1pPr>
              <a:defRPr sz="1050" b="0" i="0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fld id="{7268097A-5F67-4133-B9B0-6B20448016E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665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9EA576-EA9C-0040-A3CD-B1F843808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273A7C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60C8BC-4AA0-7342-8944-9F39CCC0D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buClr>
                <a:srgbClr val="00A0DD"/>
              </a:buClr>
              <a:defRPr sz="2800"/>
            </a:lvl2pPr>
            <a:lvl3pPr>
              <a:buClr>
                <a:srgbClr val="00A0DD"/>
              </a:buClr>
              <a:defRPr sz="2400"/>
            </a:lvl3pPr>
            <a:lvl4pPr>
              <a:buClr>
                <a:srgbClr val="00A0DD"/>
              </a:buClr>
              <a:defRPr sz="2000"/>
            </a:lvl4pPr>
            <a:lvl5pPr>
              <a:buClr>
                <a:srgbClr val="00A0DD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E648240-ACE1-154B-B54E-A5EE3165E0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grpSp>
        <p:nvGrpSpPr>
          <p:cNvPr id="17" name="Groupe 16"/>
          <p:cNvGrpSpPr/>
          <p:nvPr userDrawn="1"/>
        </p:nvGrpSpPr>
        <p:grpSpPr>
          <a:xfrm>
            <a:off x="-704850" y="4967288"/>
            <a:ext cx="1420813" cy="1900238"/>
            <a:chOff x="-704850" y="4967288"/>
            <a:chExt cx="1420813" cy="1900238"/>
          </a:xfrm>
        </p:grpSpPr>
        <p:sp>
          <p:nvSpPr>
            <p:cNvPr id="1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-704850" y="4972050"/>
              <a:ext cx="1409700" cy="188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5"/>
            <p:cNvSpPr>
              <a:spLocks/>
            </p:cNvSpPr>
            <p:nvPr userDrawn="1"/>
          </p:nvSpPr>
          <p:spPr bwMode="auto">
            <a:xfrm>
              <a:off x="-704850" y="4967288"/>
              <a:ext cx="1420813" cy="552450"/>
            </a:xfrm>
            <a:custGeom>
              <a:avLst/>
              <a:gdLst>
                <a:gd name="T0" fmla="*/ 695 w 1382"/>
                <a:gd name="T1" fmla="*/ 0 h 539"/>
                <a:gd name="T2" fmla="*/ 695 w 1382"/>
                <a:gd name="T3" fmla="*/ 0 h 539"/>
                <a:gd name="T4" fmla="*/ 0 w 1382"/>
                <a:gd name="T5" fmla="*/ 537 h 539"/>
                <a:gd name="T6" fmla="*/ 128 w 1382"/>
                <a:gd name="T7" fmla="*/ 537 h 539"/>
                <a:gd name="T8" fmla="*/ 172 w 1382"/>
                <a:gd name="T9" fmla="*/ 539 h 539"/>
                <a:gd name="T10" fmla="*/ 695 w 1382"/>
                <a:gd name="T11" fmla="*/ 164 h 539"/>
                <a:gd name="T12" fmla="*/ 1212 w 1382"/>
                <a:gd name="T13" fmla="*/ 524 h 539"/>
                <a:gd name="T14" fmla="*/ 1382 w 1382"/>
                <a:gd name="T15" fmla="*/ 508 h 539"/>
                <a:gd name="T16" fmla="*/ 695 w 1382"/>
                <a:gd name="T17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2" h="539">
                  <a:moveTo>
                    <a:pt x="695" y="0"/>
                  </a:moveTo>
                  <a:lnTo>
                    <a:pt x="695" y="0"/>
                  </a:lnTo>
                  <a:cubicBezTo>
                    <a:pt x="361" y="0"/>
                    <a:pt x="79" y="228"/>
                    <a:pt x="0" y="537"/>
                  </a:cubicBezTo>
                  <a:lnTo>
                    <a:pt x="128" y="537"/>
                  </a:lnTo>
                  <a:cubicBezTo>
                    <a:pt x="143" y="537"/>
                    <a:pt x="158" y="538"/>
                    <a:pt x="172" y="539"/>
                  </a:cubicBezTo>
                  <a:cubicBezTo>
                    <a:pt x="246" y="321"/>
                    <a:pt x="452" y="164"/>
                    <a:pt x="695" y="164"/>
                  </a:cubicBezTo>
                  <a:cubicBezTo>
                    <a:pt x="931" y="164"/>
                    <a:pt x="1133" y="314"/>
                    <a:pt x="1212" y="524"/>
                  </a:cubicBezTo>
                  <a:cubicBezTo>
                    <a:pt x="1265" y="514"/>
                    <a:pt x="1322" y="509"/>
                    <a:pt x="1382" y="508"/>
                  </a:cubicBezTo>
                  <a:cubicBezTo>
                    <a:pt x="1292" y="214"/>
                    <a:pt x="1018" y="0"/>
                    <a:pt x="695" y="0"/>
                  </a:cubicBezTo>
                  <a:close/>
                </a:path>
              </a:pathLst>
            </a:custGeom>
            <a:solidFill>
              <a:srgbClr val="C5C5C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/>
            <p:cNvSpPr>
              <a:spLocks/>
            </p:cNvSpPr>
            <p:nvPr userDrawn="1"/>
          </p:nvSpPr>
          <p:spPr bwMode="auto">
            <a:xfrm>
              <a:off x="-80963" y="5916613"/>
              <a:ext cx="179388" cy="950913"/>
            </a:xfrm>
            <a:custGeom>
              <a:avLst/>
              <a:gdLst>
                <a:gd name="T0" fmla="*/ 0 w 175"/>
                <a:gd name="T1" fmla="*/ 0 h 930"/>
                <a:gd name="T2" fmla="*/ 0 w 175"/>
                <a:gd name="T3" fmla="*/ 0 h 930"/>
                <a:gd name="T4" fmla="*/ 175 w 175"/>
                <a:gd name="T5" fmla="*/ 0 h 930"/>
                <a:gd name="T6" fmla="*/ 175 w 175"/>
                <a:gd name="T7" fmla="*/ 930 h 930"/>
                <a:gd name="T8" fmla="*/ 0 w 175"/>
                <a:gd name="T9" fmla="*/ 930 h 930"/>
                <a:gd name="T10" fmla="*/ 0 w 175"/>
                <a:gd name="T11" fmla="*/ 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930">
                  <a:moveTo>
                    <a:pt x="0" y="0"/>
                  </a:moveTo>
                  <a:lnTo>
                    <a:pt x="0" y="0"/>
                  </a:lnTo>
                  <a:lnTo>
                    <a:pt x="175" y="0"/>
                  </a:lnTo>
                  <a:lnTo>
                    <a:pt x="175" y="930"/>
                  </a:lnTo>
                  <a:lnTo>
                    <a:pt x="0" y="9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7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/>
            <p:cNvSpPr>
              <a:spLocks/>
            </p:cNvSpPr>
            <p:nvPr userDrawn="1"/>
          </p:nvSpPr>
          <p:spPr bwMode="auto">
            <a:xfrm>
              <a:off x="-114300" y="5578475"/>
              <a:ext cx="247650" cy="246063"/>
            </a:xfrm>
            <a:custGeom>
              <a:avLst/>
              <a:gdLst>
                <a:gd name="T0" fmla="*/ 241 w 241"/>
                <a:gd name="T1" fmla="*/ 120 h 241"/>
                <a:gd name="T2" fmla="*/ 241 w 241"/>
                <a:gd name="T3" fmla="*/ 120 h 241"/>
                <a:gd name="T4" fmla="*/ 121 w 241"/>
                <a:gd name="T5" fmla="*/ 241 h 241"/>
                <a:gd name="T6" fmla="*/ 0 w 241"/>
                <a:gd name="T7" fmla="*/ 120 h 241"/>
                <a:gd name="T8" fmla="*/ 121 w 241"/>
                <a:gd name="T9" fmla="*/ 0 h 241"/>
                <a:gd name="T10" fmla="*/ 241 w 241"/>
                <a:gd name="T11" fmla="*/ 12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41">
                  <a:moveTo>
                    <a:pt x="241" y="120"/>
                  </a:moveTo>
                  <a:lnTo>
                    <a:pt x="241" y="120"/>
                  </a:lnTo>
                  <a:cubicBezTo>
                    <a:pt x="241" y="187"/>
                    <a:pt x="187" y="241"/>
                    <a:pt x="121" y="241"/>
                  </a:cubicBez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87" y="0"/>
                    <a:pt x="241" y="54"/>
                    <a:pt x="241" y="120"/>
                  </a:cubicBezTo>
                  <a:close/>
                </a:path>
              </a:pathLst>
            </a:custGeom>
            <a:solidFill>
              <a:srgbClr val="C20E1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2" name="Espace réservé de la date 3">
            <a:extLst>
              <a:ext uri="{FF2B5EF4-FFF2-40B4-BE49-F238E27FC236}">
                <a16:creationId xmlns:a16="http://schemas.microsoft.com/office/drawing/2014/main" id="{7A5BA4BA-24CA-2041-BBC5-67A7806B08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234" y="6356350"/>
            <a:ext cx="2743200" cy="365125"/>
          </a:xfrm>
        </p:spPr>
        <p:txBody>
          <a:bodyPr/>
          <a:lstStyle>
            <a:lvl1pPr algn="l">
              <a:defRPr sz="1050">
                <a:solidFill>
                  <a:srgbClr val="868686"/>
                </a:solidFill>
              </a:defRPr>
            </a:lvl1pPr>
          </a:lstStyle>
          <a:p>
            <a:fld id="{FA291ACB-7B1D-4778-ABD8-7AB4B5F878D8}" type="datetime1">
              <a:rPr lang="fr-FR" smtClean="0"/>
              <a:t>16/01/2025</a:t>
            </a:fld>
            <a:endParaRPr lang="fr-FR" dirty="0"/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3630068" y="6375949"/>
            <a:ext cx="8822282" cy="342900"/>
            <a:chOff x="3630068" y="6213111"/>
            <a:chExt cx="8822282" cy="342900"/>
          </a:xfrm>
        </p:grpSpPr>
        <p:sp>
          <p:nvSpPr>
            <p:cNvPr id="23" name="Rectangle 22"/>
            <p:cNvSpPr/>
            <p:nvPr userDrawn="1"/>
          </p:nvSpPr>
          <p:spPr>
            <a:xfrm>
              <a:off x="3884023" y="6213111"/>
              <a:ext cx="8307977" cy="342900"/>
            </a:xfrm>
            <a:prstGeom prst="rect">
              <a:avLst/>
            </a:prstGeom>
            <a:solidFill>
              <a:srgbClr val="00A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Organigramme : Délai 23"/>
            <p:cNvSpPr/>
            <p:nvPr userDrawn="1"/>
          </p:nvSpPr>
          <p:spPr>
            <a:xfrm>
              <a:off x="12037512" y="6213111"/>
              <a:ext cx="414838" cy="342000"/>
            </a:xfrm>
            <a:prstGeom prst="flowChartDelay">
              <a:avLst/>
            </a:prstGeom>
            <a:solidFill>
              <a:srgbClr val="00A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Organigramme : Délai 24"/>
            <p:cNvSpPr/>
            <p:nvPr userDrawn="1"/>
          </p:nvSpPr>
          <p:spPr>
            <a:xfrm rot="10800000">
              <a:off x="3630068" y="6213600"/>
              <a:ext cx="414838" cy="342000"/>
            </a:xfrm>
            <a:prstGeom prst="flowChartDelay">
              <a:avLst/>
            </a:prstGeom>
            <a:solidFill>
              <a:srgbClr val="00A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Espace réservé du pied de page 12">
            <a:extLst>
              <a:ext uri="{FF2B5EF4-FFF2-40B4-BE49-F238E27FC236}">
                <a16:creationId xmlns:a16="http://schemas.microsoft.com/office/drawing/2014/main" id="{CCDAFBCE-39BC-E249-B84D-E675A9F65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66129"/>
            <a:ext cx="6600092" cy="365125"/>
          </a:xfrm>
        </p:spPr>
        <p:txBody>
          <a:bodyPr/>
          <a:lstStyle>
            <a:lvl1pPr>
              <a:defRPr sz="1050" b="0" i="0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r>
              <a:rPr lang="fr-FR" dirty="0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27" name="Espace réservé du numéro de diapositive 13">
            <a:extLst>
              <a:ext uri="{FF2B5EF4-FFF2-40B4-BE49-F238E27FC236}">
                <a16:creationId xmlns:a16="http://schemas.microsoft.com/office/drawing/2014/main" id="{A334FEFC-8E41-2042-B5FD-ED0F5E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4538" y="6366129"/>
            <a:ext cx="539262" cy="365125"/>
          </a:xfrm>
        </p:spPr>
        <p:txBody>
          <a:bodyPr/>
          <a:lstStyle>
            <a:lvl1pPr>
              <a:defRPr sz="1050" b="0" i="0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fld id="{7268097A-5F67-4133-B9B0-6B20448016E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097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C4383D-7A66-1545-B8D9-8AEBAEA73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273A7C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CECA25F-8017-904C-8177-4FEB7CCF41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91BC4CD-7E0A-F243-97E6-44A46DC94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-704850" y="4967288"/>
            <a:ext cx="1420813" cy="1900238"/>
            <a:chOff x="-704850" y="4967288"/>
            <a:chExt cx="1420813" cy="1900238"/>
          </a:xfrm>
        </p:grpSpPr>
        <p:sp>
          <p:nvSpPr>
            <p:cNvPr id="20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-704850" y="4972050"/>
              <a:ext cx="1409700" cy="188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5"/>
            <p:cNvSpPr>
              <a:spLocks/>
            </p:cNvSpPr>
            <p:nvPr userDrawn="1"/>
          </p:nvSpPr>
          <p:spPr bwMode="auto">
            <a:xfrm>
              <a:off x="-704850" y="4967288"/>
              <a:ext cx="1420813" cy="552450"/>
            </a:xfrm>
            <a:custGeom>
              <a:avLst/>
              <a:gdLst>
                <a:gd name="T0" fmla="*/ 695 w 1382"/>
                <a:gd name="T1" fmla="*/ 0 h 539"/>
                <a:gd name="T2" fmla="*/ 695 w 1382"/>
                <a:gd name="T3" fmla="*/ 0 h 539"/>
                <a:gd name="T4" fmla="*/ 0 w 1382"/>
                <a:gd name="T5" fmla="*/ 537 h 539"/>
                <a:gd name="T6" fmla="*/ 128 w 1382"/>
                <a:gd name="T7" fmla="*/ 537 h 539"/>
                <a:gd name="T8" fmla="*/ 172 w 1382"/>
                <a:gd name="T9" fmla="*/ 539 h 539"/>
                <a:gd name="T10" fmla="*/ 695 w 1382"/>
                <a:gd name="T11" fmla="*/ 164 h 539"/>
                <a:gd name="T12" fmla="*/ 1212 w 1382"/>
                <a:gd name="T13" fmla="*/ 524 h 539"/>
                <a:gd name="T14" fmla="*/ 1382 w 1382"/>
                <a:gd name="T15" fmla="*/ 508 h 539"/>
                <a:gd name="T16" fmla="*/ 695 w 1382"/>
                <a:gd name="T17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2" h="539">
                  <a:moveTo>
                    <a:pt x="695" y="0"/>
                  </a:moveTo>
                  <a:lnTo>
                    <a:pt x="695" y="0"/>
                  </a:lnTo>
                  <a:cubicBezTo>
                    <a:pt x="361" y="0"/>
                    <a:pt x="79" y="228"/>
                    <a:pt x="0" y="537"/>
                  </a:cubicBezTo>
                  <a:lnTo>
                    <a:pt x="128" y="537"/>
                  </a:lnTo>
                  <a:cubicBezTo>
                    <a:pt x="143" y="537"/>
                    <a:pt x="158" y="538"/>
                    <a:pt x="172" y="539"/>
                  </a:cubicBezTo>
                  <a:cubicBezTo>
                    <a:pt x="246" y="321"/>
                    <a:pt x="452" y="164"/>
                    <a:pt x="695" y="164"/>
                  </a:cubicBezTo>
                  <a:cubicBezTo>
                    <a:pt x="931" y="164"/>
                    <a:pt x="1133" y="314"/>
                    <a:pt x="1212" y="524"/>
                  </a:cubicBezTo>
                  <a:cubicBezTo>
                    <a:pt x="1265" y="514"/>
                    <a:pt x="1322" y="509"/>
                    <a:pt x="1382" y="508"/>
                  </a:cubicBezTo>
                  <a:cubicBezTo>
                    <a:pt x="1292" y="214"/>
                    <a:pt x="1018" y="0"/>
                    <a:pt x="695" y="0"/>
                  </a:cubicBezTo>
                  <a:close/>
                </a:path>
              </a:pathLst>
            </a:custGeom>
            <a:solidFill>
              <a:srgbClr val="C5C5C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-80963" y="5916613"/>
              <a:ext cx="179388" cy="950913"/>
            </a:xfrm>
            <a:custGeom>
              <a:avLst/>
              <a:gdLst>
                <a:gd name="T0" fmla="*/ 0 w 175"/>
                <a:gd name="T1" fmla="*/ 0 h 930"/>
                <a:gd name="T2" fmla="*/ 0 w 175"/>
                <a:gd name="T3" fmla="*/ 0 h 930"/>
                <a:gd name="T4" fmla="*/ 175 w 175"/>
                <a:gd name="T5" fmla="*/ 0 h 930"/>
                <a:gd name="T6" fmla="*/ 175 w 175"/>
                <a:gd name="T7" fmla="*/ 930 h 930"/>
                <a:gd name="T8" fmla="*/ 0 w 175"/>
                <a:gd name="T9" fmla="*/ 930 h 930"/>
                <a:gd name="T10" fmla="*/ 0 w 175"/>
                <a:gd name="T11" fmla="*/ 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930">
                  <a:moveTo>
                    <a:pt x="0" y="0"/>
                  </a:moveTo>
                  <a:lnTo>
                    <a:pt x="0" y="0"/>
                  </a:lnTo>
                  <a:lnTo>
                    <a:pt x="175" y="0"/>
                  </a:lnTo>
                  <a:lnTo>
                    <a:pt x="175" y="930"/>
                  </a:lnTo>
                  <a:lnTo>
                    <a:pt x="0" y="9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A7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-114300" y="5578475"/>
              <a:ext cx="247650" cy="246063"/>
            </a:xfrm>
            <a:custGeom>
              <a:avLst/>
              <a:gdLst>
                <a:gd name="T0" fmla="*/ 241 w 241"/>
                <a:gd name="T1" fmla="*/ 120 h 241"/>
                <a:gd name="T2" fmla="*/ 241 w 241"/>
                <a:gd name="T3" fmla="*/ 120 h 241"/>
                <a:gd name="T4" fmla="*/ 121 w 241"/>
                <a:gd name="T5" fmla="*/ 241 h 241"/>
                <a:gd name="T6" fmla="*/ 0 w 241"/>
                <a:gd name="T7" fmla="*/ 120 h 241"/>
                <a:gd name="T8" fmla="*/ 121 w 241"/>
                <a:gd name="T9" fmla="*/ 0 h 241"/>
                <a:gd name="T10" fmla="*/ 241 w 241"/>
                <a:gd name="T11" fmla="*/ 12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41">
                  <a:moveTo>
                    <a:pt x="241" y="120"/>
                  </a:moveTo>
                  <a:lnTo>
                    <a:pt x="241" y="120"/>
                  </a:lnTo>
                  <a:cubicBezTo>
                    <a:pt x="241" y="187"/>
                    <a:pt x="187" y="241"/>
                    <a:pt x="121" y="241"/>
                  </a:cubicBez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87" y="0"/>
                    <a:pt x="241" y="54"/>
                    <a:pt x="241" y="120"/>
                  </a:cubicBezTo>
                  <a:close/>
                </a:path>
              </a:pathLst>
            </a:custGeom>
            <a:solidFill>
              <a:srgbClr val="C20E1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3">
            <a:extLst>
              <a:ext uri="{FF2B5EF4-FFF2-40B4-BE49-F238E27FC236}">
                <a16:creationId xmlns:a16="http://schemas.microsoft.com/office/drawing/2014/main" id="{7A5BA4BA-24CA-2041-BBC5-67A7806B08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234" y="6356350"/>
            <a:ext cx="2743200" cy="365125"/>
          </a:xfrm>
        </p:spPr>
        <p:txBody>
          <a:bodyPr/>
          <a:lstStyle>
            <a:lvl1pPr algn="l">
              <a:defRPr sz="1050">
                <a:solidFill>
                  <a:srgbClr val="868686"/>
                </a:solidFill>
              </a:defRPr>
            </a:lvl1pPr>
          </a:lstStyle>
          <a:p>
            <a:fld id="{5FAD022D-88C7-4FCF-9BE3-0D69C3E1BAF4}" type="datetime1">
              <a:rPr lang="fr-FR" smtClean="0"/>
              <a:t>16/01/2025</a:t>
            </a:fld>
            <a:endParaRPr lang="fr-FR" dirty="0"/>
          </a:p>
        </p:txBody>
      </p:sp>
      <p:grpSp>
        <p:nvGrpSpPr>
          <p:cNvPr id="16" name="Groupe 15"/>
          <p:cNvGrpSpPr/>
          <p:nvPr userDrawn="1"/>
        </p:nvGrpSpPr>
        <p:grpSpPr>
          <a:xfrm>
            <a:off x="3630068" y="6375949"/>
            <a:ext cx="8822282" cy="342900"/>
            <a:chOff x="3630068" y="6213111"/>
            <a:chExt cx="8822282" cy="342900"/>
          </a:xfrm>
        </p:grpSpPr>
        <p:sp>
          <p:nvSpPr>
            <p:cNvPr id="17" name="Rectangle 16"/>
            <p:cNvSpPr/>
            <p:nvPr userDrawn="1"/>
          </p:nvSpPr>
          <p:spPr>
            <a:xfrm>
              <a:off x="3884023" y="6213111"/>
              <a:ext cx="8307977" cy="342900"/>
            </a:xfrm>
            <a:prstGeom prst="rect">
              <a:avLst/>
            </a:prstGeom>
            <a:solidFill>
              <a:srgbClr val="00A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Organigramme : Délai 18"/>
            <p:cNvSpPr/>
            <p:nvPr userDrawn="1"/>
          </p:nvSpPr>
          <p:spPr>
            <a:xfrm>
              <a:off x="12037512" y="6213111"/>
              <a:ext cx="414838" cy="342000"/>
            </a:xfrm>
            <a:prstGeom prst="flowChartDelay">
              <a:avLst/>
            </a:prstGeom>
            <a:solidFill>
              <a:srgbClr val="00A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Organigramme : Délai 24"/>
            <p:cNvSpPr/>
            <p:nvPr userDrawn="1"/>
          </p:nvSpPr>
          <p:spPr>
            <a:xfrm rot="10800000">
              <a:off x="3630068" y="6213600"/>
              <a:ext cx="414838" cy="342000"/>
            </a:xfrm>
            <a:prstGeom prst="flowChartDelay">
              <a:avLst/>
            </a:prstGeom>
            <a:solidFill>
              <a:srgbClr val="00A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Espace réservé du pied de page 12">
            <a:extLst>
              <a:ext uri="{FF2B5EF4-FFF2-40B4-BE49-F238E27FC236}">
                <a16:creationId xmlns:a16="http://schemas.microsoft.com/office/drawing/2014/main" id="{CCDAFBCE-39BC-E249-B84D-E675A9F65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66129"/>
            <a:ext cx="6600092" cy="365125"/>
          </a:xfrm>
        </p:spPr>
        <p:txBody>
          <a:bodyPr/>
          <a:lstStyle>
            <a:lvl1pPr>
              <a:defRPr sz="1050" b="0" i="0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r>
              <a:rPr lang="fr-FR" dirty="0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27" name="Espace réservé du numéro de diapositive 13">
            <a:extLst>
              <a:ext uri="{FF2B5EF4-FFF2-40B4-BE49-F238E27FC236}">
                <a16:creationId xmlns:a16="http://schemas.microsoft.com/office/drawing/2014/main" id="{A334FEFC-8E41-2042-B5FD-ED0F5E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4538" y="6366129"/>
            <a:ext cx="539262" cy="365125"/>
          </a:xfrm>
        </p:spPr>
        <p:txBody>
          <a:bodyPr/>
          <a:lstStyle>
            <a:lvl1pPr>
              <a:defRPr sz="1050" b="0" i="0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fld id="{7268097A-5F67-4133-B9B0-6B20448016E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662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6A9508C-2CAA-C447-9E92-4E238C27F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9D1E51-AC47-6D4B-BD04-9FCA3E91A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800BAF-3C10-5C40-83F4-E754A74C15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868686"/>
                </a:solidFill>
                <a:latin typeface="Nunito" pitchFamily="2" charset="77"/>
              </a:defRPr>
            </a:lvl1pPr>
          </a:lstStyle>
          <a:p>
            <a:fld id="{51AB03C5-DD39-48CF-82C5-1C6431012DD6}" type="datetime1">
              <a:rPr lang="fr-FR" smtClean="0"/>
              <a:t>16/01/2025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3CAF34-8D78-3E4B-87EC-A2D8F9CD5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Nunito" pitchFamily="2" charset="77"/>
              </a:defRPr>
            </a:lvl1pPr>
          </a:lstStyle>
          <a:p>
            <a:r>
              <a:rPr lang="fr-FR" dirty="0" smtClean="0"/>
              <a:t>Nom de la mission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CDB485-8CA3-A846-A08C-4E8ACA0010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Nunito" pitchFamily="2" charset="77"/>
              </a:defRPr>
            </a:lvl1pPr>
          </a:lstStyle>
          <a:p>
            <a:fld id="{24BDF6ED-2816-5E4A-85C7-CC85CE9663B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0707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73A7C"/>
          </a:solidFill>
          <a:latin typeface="Nunito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A0DD"/>
        </a:buClr>
        <a:buSzPct val="100000"/>
        <a:buFont typeface="Helvetica" pitchFamily="2" charset="0"/>
        <a:buChar char="•"/>
        <a:defRPr sz="2400" b="0" i="0" kern="1200">
          <a:solidFill>
            <a:schemeClr val="tx1"/>
          </a:solidFill>
          <a:latin typeface="Nunit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0DD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Nunito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0DD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unito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0DD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0DD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culus.com/le-changement-c-est-lentement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bloculus.com/comment-impulser-le-changement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my.cpias-nouvelle-aquitaine.fr/resistance_au_changement/" TargetMode="Externa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omments" Target="../comments/commen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luto.huji.ac.il/~oreg/files/jap_2003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5BA4BA-24CA-2041-BBC5-67A7806B08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93622" y="6356350"/>
            <a:ext cx="2743200" cy="365125"/>
          </a:xfrm>
        </p:spPr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F9F08F43-F4B1-9747-BC62-ADF468487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9764" y="1359676"/>
            <a:ext cx="9131894" cy="2261961"/>
          </a:xfrm>
        </p:spPr>
        <p:txBody>
          <a:bodyPr>
            <a:normAutofit/>
          </a:bodyPr>
          <a:lstStyle>
            <a:lvl1pPr algn="ctr">
              <a:defRPr>
                <a:solidFill>
                  <a:srgbClr val="273A7C"/>
                </a:solidFill>
              </a:defRPr>
            </a:lvl1pPr>
          </a:lstStyle>
          <a:p>
            <a:r>
              <a:rPr lang="fr-FR" dirty="0"/>
              <a:t>Mission </a:t>
            </a:r>
            <a:r>
              <a:rPr lang="fr-FR" dirty="0" smtClean="0"/>
              <a:t>d’Appui Transversal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à la prévention des Infections associées aux Soins</a:t>
            </a:r>
            <a:endParaRPr lang="fr-FR" dirty="0">
              <a:effectLst/>
            </a:endParaRP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9833937C-670B-A94F-B171-FA3BC7A2F0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1120" y="3857903"/>
            <a:ext cx="9131894" cy="583472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868686"/>
                </a:solidFill>
              </a:defRPr>
            </a:lvl1pPr>
          </a:lstStyle>
          <a:p>
            <a:r>
              <a:rPr lang="fr-FR" sz="2200" dirty="0"/>
              <a:t>Mission nationale </a:t>
            </a:r>
            <a:r>
              <a:rPr lang="fr-FR" sz="2200" dirty="0" smtClean="0"/>
              <a:t>Santé publique </a:t>
            </a:r>
            <a:r>
              <a:rPr lang="fr-FR" sz="2200" dirty="0"/>
              <a:t>France </a:t>
            </a:r>
            <a:r>
              <a:rPr lang="fr-FR" sz="2200" dirty="0" smtClean="0"/>
              <a:t>déléguée aux</a:t>
            </a:r>
          </a:p>
          <a:p>
            <a:r>
              <a:rPr lang="fr-FR" sz="2200" dirty="0" smtClean="0"/>
              <a:t> </a:t>
            </a:r>
            <a:r>
              <a:rPr lang="fr-FR" sz="2200" dirty="0" err="1" smtClean="0"/>
              <a:t>CPias</a:t>
            </a:r>
            <a:r>
              <a:rPr lang="fr-FR" sz="2200" dirty="0" smtClean="0"/>
              <a:t> Nouvelle-Aquitaine et Îles de Guadeloupe</a:t>
            </a:r>
            <a:endParaRPr lang="fr-FR" sz="2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8005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Perception/sentiment d’Injustice </a:t>
            </a:r>
            <a:r>
              <a:rPr lang="fr-FR" sz="2800" dirty="0"/>
              <a:t>(1)</a:t>
            </a:r>
            <a:br>
              <a:rPr lang="fr-FR" sz="2800" dirty="0"/>
            </a:br>
            <a:r>
              <a:rPr lang="fr-FR" sz="1800" i="1" dirty="0">
                <a:solidFill>
                  <a:schemeClr val="accent3"/>
                </a:solidFill>
              </a:rPr>
              <a:t>Pourquoi c’est important ?</a:t>
            </a:r>
            <a:endParaRPr lang="fr-FR" dirty="0">
              <a:solidFill>
                <a:schemeClr val="accent3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094" y="1825625"/>
            <a:ext cx="6202680" cy="4351338"/>
          </a:xfrm>
        </p:spPr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Juger si une situation est juste ou pas dépend de </a:t>
            </a:r>
            <a:r>
              <a:rPr lang="fr-FR" b="1" dirty="0">
                <a:solidFill>
                  <a:schemeClr val="accent1"/>
                </a:solidFill>
              </a:rPr>
              <a:t>la résistance au changement dispositionnel </a:t>
            </a:r>
            <a:r>
              <a:rPr lang="fr-FR" sz="1800" b="1" dirty="0">
                <a:solidFill>
                  <a:schemeClr val="accent1"/>
                </a:solidFill>
              </a:rPr>
              <a:t>et de </a:t>
            </a:r>
            <a:r>
              <a:rPr lang="fr-FR" b="1" dirty="0">
                <a:solidFill>
                  <a:schemeClr val="accent1"/>
                </a:solidFill>
              </a:rPr>
              <a:t>l’attitude de résistance</a:t>
            </a:r>
            <a:r>
              <a:rPr lang="fr-FR" dirty="0">
                <a:solidFill>
                  <a:schemeClr val="accent1"/>
                </a:solidFill>
              </a:rPr>
              <a:t>.</a:t>
            </a:r>
          </a:p>
          <a:p>
            <a:r>
              <a:rPr lang="fr-FR" dirty="0">
                <a:solidFill>
                  <a:schemeClr val="accent1"/>
                </a:solidFill>
              </a:rPr>
              <a:t>Ma réaction face à un changement implique et suppose 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accent1"/>
                </a:solidFill>
              </a:rPr>
              <a:t>Comment j’évalue les responsables du changement et ce à quoi je les identifie</a:t>
            </a:r>
            <a:r>
              <a:rPr lang="fr-FR" sz="1600" dirty="0">
                <a:solidFill>
                  <a:schemeClr val="accent1"/>
                </a:solidFill>
              </a:rPr>
              <a:t> (Gouvernement, Directeur)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accent1"/>
                </a:solidFill>
              </a:rPr>
              <a:t>Si le changement amène une incertitude, induction de l’augmentation du besoin de justice.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912528" y="2259288"/>
            <a:ext cx="5127072" cy="283154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b="1" dirty="0" smtClean="0"/>
              <a:t>Il semble nécessaire de comprendre l’origine du sentiment de justice/injustice :</a:t>
            </a:r>
          </a:p>
          <a:p>
            <a:endParaRPr lang="fr-FR" sz="20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000" b="1" dirty="0" smtClean="0"/>
              <a:t>Blessant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000" b="1" dirty="0" smtClean="0"/>
              <a:t>Désavantageux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000" b="1" dirty="0" smtClean="0"/>
              <a:t>Un responsable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000" b="1" dirty="0"/>
              <a:t>T</a:t>
            </a:r>
            <a:r>
              <a:rPr lang="fr-FR" sz="2000" b="1" dirty="0" smtClean="0"/>
              <a:t>ouche les normes sociales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000" b="1" dirty="0" smtClean="0"/>
              <a:t>Les Us et Coutumes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580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Perception/sentiment d’Injustice </a:t>
            </a:r>
            <a:r>
              <a:rPr lang="fr-FR" sz="2800" dirty="0"/>
              <a:t>(2)</a:t>
            </a:r>
            <a:br>
              <a:rPr lang="fr-FR" sz="2800" dirty="0"/>
            </a:br>
            <a:r>
              <a:rPr lang="fr-FR" sz="1800" i="1" dirty="0">
                <a:solidFill>
                  <a:schemeClr val="accent3"/>
                </a:solidFill>
              </a:rPr>
              <a:t>Pourquoi c’est important ?</a:t>
            </a:r>
            <a:endParaRPr lang="fr-FR" dirty="0">
              <a:solidFill>
                <a:schemeClr val="accent3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68523" y="2211184"/>
            <a:ext cx="5293822" cy="3830841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accent1"/>
                </a:solidFill>
              </a:rPr>
              <a:t>Pour </a:t>
            </a:r>
            <a:r>
              <a:rPr lang="fr-FR" dirty="0" err="1">
                <a:solidFill>
                  <a:schemeClr val="accent1"/>
                </a:solidFill>
              </a:rPr>
              <a:t>Folger</a:t>
            </a:r>
            <a:r>
              <a:rPr lang="fr-FR" dirty="0">
                <a:solidFill>
                  <a:schemeClr val="accent1"/>
                </a:solidFill>
              </a:rPr>
              <a:t> et </a:t>
            </a:r>
            <a:r>
              <a:rPr lang="fr-FR" dirty="0" err="1">
                <a:solidFill>
                  <a:schemeClr val="accent1"/>
                </a:solidFill>
              </a:rPr>
              <a:t>Skarlich</a:t>
            </a:r>
            <a:r>
              <a:rPr lang="fr-FR" dirty="0">
                <a:solidFill>
                  <a:schemeClr val="accent1"/>
                </a:solidFill>
              </a:rPr>
              <a:t> 1999, si le sentiment d’injustice est présent, </a:t>
            </a:r>
            <a:r>
              <a:rPr lang="fr-FR" dirty="0" smtClean="0">
                <a:solidFill>
                  <a:schemeClr val="accent1"/>
                </a:solidFill>
              </a:rPr>
              <a:t>cela </a:t>
            </a:r>
            <a:r>
              <a:rPr lang="fr-FR" dirty="0">
                <a:solidFill>
                  <a:schemeClr val="accent1"/>
                </a:solidFill>
              </a:rPr>
              <a:t>va 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accent1"/>
                </a:solidFill>
              </a:rPr>
              <a:t>Augmenter les comportements </a:t>
            </a:r>
            <a:r>
              <a:rPr lang="fr-FR" dirty="0" smtClean="0">
                <a:solidFill>
                  <a:schemeClr val="accent1"/>
                </a:solidFill>
              </a:rPr>
              <a:t>contre-productifs </a:t>
            </a:r>
            <a:r>
              <a:rPr lang="fr-FR" dirty="0">
                <a:solidFill>
                  <a:schemeClr val="accent1"/>
                </a:solidFill>
              </a:rPr>
              <a:t>et de résistance</a:t>
            </a:r>
            <a:endParaRPr lang="fr-FR" sz="1600" dirty="0">
              <a:solidFill>
                <a:schemeClr val="accent1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accent1"/>
                </a:solidFill>
              </a:rPr>
              <a:t>Augmenter les jugements négatifs des résultats supposés.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7003968" y="3741451"/>
            <a:ext cx="4654632" cy="15696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On imagine une décision plus favorable à celle prise, ce que l’AUTORITE aurait Dû, Pu, Voulu faire différemment</a:t>
            </a:r>
            <a:endParaRPr lang="fr-FR" sz="24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6907876" y="2077208"/>
            <a:ext cx="48089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>
              <a:buNone/>
            </a:pPr>
            <a:r>
              <a:rPr lang="fr-FR" sz="2400" dirty="0">
                <a:solidFill>
                  <a:schemeClr val="accent1"/>
                </a:solidFill>
              </a:rPr>
              <a:t>Une accumulation d’injustices </a:t>
            </a:r>
            <a:r>
              <a:rPr lang="fr-FR" sz="1600" dirty="0">
                <a:solidFill>
                  <a:schemeClr val="accent1"/>
                </a:solidFill>
              </a:rPr>
              <a:t>(Ressenties ou Réelles) </a:t>
            </a:r>
            <a:r>
              <a:rPr lang="fr-FR" sz="2400" dirty="0">
                <a:solidFill>
                  <a:schemeClr val="accent1"/>
                </a:solidFill>
              </a:rPr>
              <a:t>va augmenter les chances de résister. </a:t>
            </a:r>
            <a:r>
              <a:rPr lang="fr-FR" sz="1600" dirty="0">
                <a:solidFill>
                  <a:schemeClr val="accent1"/>
                </a:solidFill>
              </a:rPr>
              <a:t>(Steiner et Rolland 2006)</a:t>
            </a:r>
          </a:p>
        </p:txBody>
      </p:sp>
    </p:spTree>
    <p:extLst>
      <p:ext uri="{BB962C8B-B14F-4D97-AF65-F5344CB8AC3E}">
        <p14:creationId xmlns:p14="http://schemas.microsoft.com/office/powerpoint/2010/main" val="171529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L’attitude de Résistance au changement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12</a:t>
            </a:fld>
            <a:endParaRPr lang="fr-FR" dirty="0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0885096"/>
              </p:ext>
            </p:extLst>
          </p:nvPr>
        </p:nvGraphicFramePr>
        <p:xfrm>
          <a:off x="838200" y="1825625"/>
          <a:ext cx="5410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Espace réservé du contenu 2"/>
          <p:cNvSpPr txBox="1">
            <a:spLocks/>
          </p:cNvSpPr>
          <p:nvPr/>
        </p:nvSpPr>
        <p:spPr>
          <a:xfrm>
            <a:off x="6390640" y="1853249"/>
            <a:ext cx="5039360" cy="2840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Modèle « Tri-Componentiel ». Rosenberg et Hovland 1960.</a:t>
            </a:r>
          </a:p>
          <a:p>
            <a:r>
              <a:rPr lang="fr-FR" smtClean="0"/>
              <a:t>Approche constructiviste des attitudes. Un individu peut développer des attitudes négatives comme la résistance, au fil des expériences.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781800" y="4856482"/>
            <a:ext cx="5235569" cy="1323439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fr-FR" sz="2000" dirty="0">
                <a:solidFill>
                  <a:prstClr val="white"/>
                </a:solidFill>
              </a:rPr>
              <a:t>Est l’expression raisonnable et légitime des risques que </a:t>
            </a:r>
            <a:r>
              <a:rPr lang="fr-FR" sz="2000" dirty="0" smtClean="0">
                <a:solidFill>
                  <a:prstClr val="white"/>
                </a:solidFill>
              </a:rPr>
              <a:t>comporte </a:t>
            </a:r>
            <a:r>
              <a:rPr lang="fr-FR" sz="2000" dirty="0">
                <a:solidFill>
                  <a:prstClr val="white"/>
                </a:solidFill>
              </a:rPr>
              <a:t>le changement pour les acteurs.</a:t>
            </a:r>
          </a:p>
          <a:p>
            <a:pPr lvl="0" algn="r"/>
            <a:r>
              <a:rPr lang="fr-FR" sz="2000" b="1" dirty="0">
                <a:solidFill>
                  <a:prstClr val="white"/>
                </a:solidFill>
              </a:rPr>
              <a:t>Michel Crozier</a:t>
            </a:r>
          </a:p>
        </p:txBody>
      </p:sp>
    </p:spTree>
    <p:extLst>
      <p:ext uri="{BB962C8B-B14F-4D97-AF65-F5344CB8AC3E}">
        <p14:creationId xmlns:p14="http://schemas.microsoft.com/office/powerpoint/2010/main" val="14903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1166"/>
          </a:xfrm>
        </p:spPr>
        <p:txBody>
          <a:bodyPr>
            <a:normAutofit/>
          </a:bodyPr>
          <a:lstStyle/>
          <a:p>
            <a:r>
              <a:rPr lang="fr-FR" dirty="0" smtClean="0"/>
              <a:t>L’attitude, la posture résistante </a:t>
            </a:r>
            <a:r>
              <a:rPr lang="fr-FR" dirty="0"/>
              <a:t>au changement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7" name="Espace réservé du contenu 3"/>
          <p:cNvSpPr>
            <a:spLocks noGrp="1"/>
          </p:cNvSpPr>
          <p:nvPr>
            <p:ph idx="1"/>
          </p:nvPr>
        </p:nvSpPr>
        <p:spPr>
          <a:xfrm>
            <a:off x="399393" y="1569161"/>
            <a:ext cx="6473847" cy="1097840"/>
          </a:xfrm>
        </p:spPr>
        <p:txBody>
          <a:bodyPr/>
          <a:lstStyle/>
          <a:p>
            <a:r>
              <a:rPr lang="fr-FR" dirty="0" smtClean="0">
                <a:solidFill>
                  <a:schemeClr val="accent1"/>
                </a:solidFill>
              </a:rPr>
              <a:t>Phénomène Naturel lié à plusieurs facteurs</a:t>
            </a:r>
          </a:p>
          <a:p>
            <a:endParaRPr lang="fr-FR" dirty="0"/>
          </a:p>
          <a:p>
            <a:endParaRPr lang="fr-FR" dirty="0"/>
          </a:p>
        </p:txBody>
      </p:sp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1160381612"/>
              </p:ext>
            </p:extLst>
          </p:nvPr>
        </p:nvGraphicFramePr>
        <p:xfrm>
          <a:off x="399393" y="2240280"/>
          <a:ext cx="6253655" cy="3898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Espace réservé du contenu 2"/>
          <p:cNvSpPr txBox="1">
            <a:spLocks/>
          </p:cNvSpPr>
          <p:nvPr/>
        </p:nvSpPr>
        <p:spPr>
          <a:xfrm>
            <a:off x="7257883" y="1413525"/>
            <a:ext cx="4396339" cy="31584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chemeClr val="accent1"/>
                </a:solidFill>
              </a:rPr>
              <a:t>Elle n’est pas forcément liée à la qualité de ce qui est proposé.</a:t>
            </a:r>
          </a:p>
          <a:p>
            <a:r>
              <a:rPr lang="fr-FR" dirty="0" smtClean="0">
                <a:solidFill>
                  <a:schemeClr val="accent1"/>
                </a:solidFill>
              </a:rPr>
              <a:t>Selon </a:t>
            </a:r>
            <a:r>
              <a:rPr lang="fr-FR" sz="1900" dirty="0" smtClean="0">
                <a:solidFill>
                  <a:schemeClr val="accent1"/>
                </a:solidFill>
              </a:rPr>
              <a:t>Savoie</a:t>
            </a:r>
            <a:r>
              <a:rPr lang="fr-FR" dirty="0" smtClean="0">
                <a:solidFill>
                  <a:schemeClr val="accent1"/>
                </a:solidFill>
              </a:rPr>
              <a:t>, </a:t>
            </a:r>
            <a:r>
              <a:rPr lang="fr-FR" sz="1900" dirty="0" err="1" smtClean="0">
                <a:solidFill>
                  <a:schemeClr val="accent1"/>
                </a:solidFill>
              </a:rPr>
              <a:t>Bareil</a:t>
            </a:r>
            <a:r>
              <a:rPr lang="fr-FR" sz="1900" dirty="0" smtClean="0">
                <a:solidFill>
                  <a:schemeClr val="accent1"/>
                </a:solidFill>
              </a:rPr>
              <a:t>, Rondeau et </a:t>
            </a:r>
            <a:r>
              <a:rPr lang="fr-FR" sz="1900" dirty="0" err="1" smtClean="0">
                <a:solidFill>
                  <a:schemeClr val="accent1"/>
                </a:solidFill>
              </a:rPr>
              <a:t>Bondrias</a:t>
            </a:r>
            <a:r>
              <a:rPr lang="fr-FR" sz="1900" dirty="0" smtClean="0">
                <a:solidFill>
                  <a:schemeClr val="accent1"/>
                </a:solidFill>
              </a:rPr>
              <a:t> 2004</a:t>
            </a:r>
            <a:r>
              <a:rPr lang="fr-FR" dirty="0" smtClean="0">
                <a:solidFill>
                  <a:schemeClr val="accent1"/>
                </a:solidFill>
              </a:rPr>
              <a:t>. 80 % des changements organisationnels échouent.</a:t>
            </a:r>
          </a:p>
          <a:p>
            <a:r>
              <a:rPr lang="fr-FR" dirty="0" smtClean="0">
                <a:solidFill>
                  <a:schemeClr val="accent1"/>
                </a:solidFill>
              </a:rPr>
              <a:t>Pourquoi ?</a:t>
            </a:r>
          </a:p>
          <a:p>
            <a:r>
              <a:rPr lang="fr-FR" dirty="0" smtClean="0">
                <a:solidFill>
                  <a:schemeClr val="accent1"/>
                </a:solidFill>
              </a:rPr>
              <a:t>IL EST DIFFICILE D’ABANDONNER LA ZONE DE CONFORT ET LES ROUTINES QUI SECURISENT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47307" y="4538935"/>
            <a:ext cx="5098236" cy="175432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/>
            <a:r>
              <a:rPr lang="fr-FR" b="1" dirty="0">
                <a:solidFill>
                  <a:prstClr val="white"/>
                </a:solidFill>
              </a:rPr>
              <a:t>Gérard Dominique Carton </a:t>
            </a:r>
            <a:r>
              <a:rPr lang="fr-FR" dirty="0">
                <a:solidFill>
                  <a:prstClr val="white"/>
                </a:solidFill>
              </a:rPr>
              <a:t>dans « l’éloge du changement »</a:t>
            </a:r>
          </a:p>
          <a:p>
            <a:pPr marL="342900" lvl="0" indent="-342900" algn="ctr">
              <a:buFont typeface="+mj-lt"/>
              <a:buAutoNum type="arabicParenR"/>
            </a:pPr>
            <a:r>
              <a:rPr lang="fr-FR" b="1" dirty="0">
                <a:solidFill>
                  <a:prstClr val="white"/>
                </a:solidFill>
              </a:rPr>
              <a:t>L’inertie</a:t>
            </a:r>
          </a:p>
          <a:p>
            <a:pPr marL="342900" lvl="0" indent="-342900" algn="ctr">
              <a:buFont typeface="+mj-lt"/>
              <a:buAutoNum type="arabicParenR"/>
            </a:pPr>
            <a:r>
              <a:rPr lang="fr-FR" b="1" dirty="0">
                <a:solidFill>
                  <a:prstClr val="white"/>
                </a:solidFill>
              </a:rPr>
              <a:t>L’argumentation</a:t>
            </a:r>
          </a:p>
          <a:p>
            <a:pPr marL="342900" lvl="0" indent="-342900" algn="ctr">
              <a:buFont typeface="+mj-lt"/>
              <a:buAutoNum type="arabicParenR"/>
            </a:pPr>
            <a:r>
              <a:rPr lang="fr-FR" b="1" dirty="0">
                <a:solidFill>
                  <a:prstClr val="white"/>
                </a:solidFill>
              </a:rPr>
              <a:t>La révolte</a:t>
            </a:r>
          </a:p>
          <a:p>
            <a:pPr marL="342900" lvl="0" indent="-342900" algn="ctr">
              <a:buFont typeface="+mj-lt"/>
              <a:buAutoNum type="arabicParenR"/>
            </a:pPr>
            <a:r>
              <a:rPr lang="fr-FR" b="1" dirty="0">
                <a:solidFill>
                  <a:prstClr val="white"/>
                </a:solidFill>
              </a:rPr>
              <a:t>Le sabotage</a:t>
            </a:r>
          </a:p>
        </p:txBody>
      </p:sp>
    </p:spTree>
    <p:extLst>
      <p:ext uri="{BB962C8B-B14F-4D97-AF65-F5344CB8AC3E}">
        <p14:creationId xmlns:p14="http://schemas.microsoft.com/office/powerpoint/2010/main" val="421863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étapes de la résistance au </a:t>
            </a:r>
            <a:r>
              <a:rPr lang="fr-FR" dirty="0" smtClean="0"/>
              <a:t>changement</a:t>
            </a:r>
            <a:r>
              <a:rPr lang="fr-FR" dirty="0"/>
              <a:t/>
            </a:r>
            <a:br>
              <a:rPr lang="fr-FR" dirty="0"/>
            </a:br>
            <a:r>
              <a:rPr lang="fr-FR" sz="2000" dirty="0"/>
              <a:t>Processus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31458"/>
            <a:ext cx="2743200" cy="365125"/>
          </a:xfrm>
        </p:spPr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487661" y="1229023"/>
            <a:ext cx="5704339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Le processus du changement peut être appréhendé comme un processus de Rupture/Choc émotionnel.</a:t>
            </a:r>
          </a:p>
        </p:txBody>
      </p:sp>
      <p:sp>
        <p:nvSpPr>
          <p:cNvPr id="8" name="Espace réservé du contenu 7"/>
          <p:cNvSpPr txBox="1">
            <a:spLocks noGrp="1"/>
          </p:cNvSpPr>
          <p:nvPr>
            <p:ph idx="1"/>
          </p:nvPr>
        </p:nvSpPr>
        <p:spPr>
          <a:xfrm>
            <a:off x="6487661" y="2554586"/>
            <a:ext cx="5704339" cy="3264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 travers ce prisme, initier un plan d’action.</a:t>
            </a:r>
            <a:endParaRPr lang="fr-FR" dirty="0"/>
          </a:p>
          <a:p>
            <a:r>
              <a:rPr lang="fr-FR" dirty="0" smtClean="0"/>
              <a:t>Impliquer les collaborateurs.</a:t>
            </a:r>
            <a:endParaRPr lang="fr-FR" dirty="0"/>
          </a:p>
          <a:p>
            <a:r>
              <a:rPr lang="fr-FR" dirty="0" smtClean="0"/>
              <a:t>Prendre le temps/ Patience</a:t>
            </a:r>
            <a:endParaRPr lang="fr-FR" dirty="0"/>
          </a:p>
          <a:p>
            <a:r>
              <a:rPr lang="fr-FR" dirty="0" smtClean="0"/>
              <a:t>Culture du </a:t>
            </a:r>
            <a:r>
              <a:rPr lang="fr-FR" dirty="0" err="1" smtClean="0"/>
              <a:t>Feed</a:t>
            </a:r>
            <a:r>
              <a:rPr lang="fr-FR" dirty="0" smtClean="0"/>
              <a:t> Back Positif</a:t>
            </a:r>
            <a:endParaRPr lang="fr-FR" dirty="0"/>
          </a:p>
          <a:p>
            <a:r>
              <a:rPr lang="fr-FR" dirty="0" smtClean="0"/>
              <a:t>L’agent qui amène le changement n’est pas à la même étape que les collaborateurs qui le découvrent !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" y="1508100"/>
            <a:ext cx="5430982" cy="42111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9270" y="5288345"/>
            <a:ext cx="417774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 smtClean="0">
                <a:solidFill>
                  <a:srgbClr val="6B6B6B"/>
                </a:solidFill>
                <a:latin typeface="Nunito" panose="020B0604020202020204" charset="0"/>
              </a:rPr>
              <a:t>Crédit Dessin :</a:t>
            </a:r>
          </a:p>
          <a:p>
            <a:r>
              <a:rPr lang="fr-FR" sz="1400" i="1" dirty="0" smtClean="0">
                <a:solidFill>
                  <a:srgbClr val="6B6B6B"/>
                </a:solidFill>
                <a:latin typeface="Nunito" panose="020B0604020202020204" charset="0"/>
              </a:rPr>
              <a:t>Maxence </a:t>
            </a:r>
            <a:r>
              <a:rPr lang="fr-FR" sz="1400" i="1" dirty="0" err="1" smtClean="0">
                <a:solidFill>
                  <a:srgbClr val="6B6B6B"/>
                </a:solidFill>
                <a:latin typeface="Nunito" panose="020B0604020202020204" charset="0"/>
              </a:rPr>
              <a:t>Walbrou</a:t>
            </a:r>
            <a:endParaRPr lang="fr-FR" sz="1400" i="1" dirty="0" smtClean="0">
              <a:solidFill>
                <a:srgbClr val="6B6B6B"/>
              </a:solidFill>
              <a:latin typeface="Nunito" panose="020B0604020202020204" charset="0"/>
            </a:endParaRPr>
          </a:p>
          <a:p>
            <a:r>
              <a:rPr lang="fr-FR" sz="1100" dirty="0" smtClean="0">
                <a:hlinkClick r:id="rId3"/>
              </a:rPr>
              <a:t>https://bloculus.com/le-changement-c-est-lentement/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60733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Obstacles du changement</a:t>
            </a:r>
            <a:br>
              <a:rPr lang="fr-FR" dirty="0"/>
            </a:br>
            <a:r>
              <a:rPr lang="fr-FR" sz="2400" dirty="0"/>
              <a:t>(Watson, 1971)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87680" y="1690688"/>
            <a:ext cx="5486400" cy="4665661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accent1"/>
                </a:solidFill>
              </a:rPr>
              <a:t>La dépendance d’une organisation à l’égard d’une forme de changement extérieur ou à distance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accent1"/>
                </a:solidFill>
              </a:rPr>
              <a:t>Si les travailleurs se méfient des superviseurs, si jalousie, plus de résistance.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accent1"/>
                </a:solidFill>
              </a:rPr>
              <a:t>Une innovation doit être simple à utiliser : changement étape par étape. Si trop d’un coup, cela peut sembler insurmontable et inaccessible.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accent1"/>
                </a:solidFill>
              </a:rPr>
              <a:t>Si le changement est basé sur des concepts, des théories, des valeurs incompatibles avec ceux de l’organisation, résistance </a:t>
            </a:r>
            <a:r>
              <a:rPr lang="fr-FR" b="1" dirty="0" smtClean="0">
                <a:solidFill>
                  <a:schemeClr val="accent1"/>
                </a:solidFill>
              </a:rPr>
              <a:t>insurmontable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8" name="Espace réservé du contenu 3"/>
          <p:cNvSpPr txBox="1">
            <a:spLocks/>
          </p:cNvSpPr>
          <p:nvPr/>
        </p:nvSpPr>
        <p:spPr>
          <a:xfrm>
            <a:off x="6296198" y="1690688"/>
            <a:ext cx="5499562" cy="452723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0DD"/>
              </a:buClr>
              <a:buSzPct val="100000"/>
              <a:buFont typeface="Helvetica" pitchFamily="2" charset="0"/>
              <a:buChar char="•"/>
              <a:defRPr sz="24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Helvetica" pitchFamily="2" charset="0"/>
              <a:buNone/>
            </a:pPr>
            <a:r>
              <a:rPr lang="fr-FR" dirty="0" smtClean="0">
                <a:solidFill>
                  <a:schemeClr val="accent1"/>
                </a:solidFill>
              </a:rPr>
              <a:t>Qui décide ? Degré d’éloignement, hiérarchie par rapport au service. Entité détenant le pouvoir.</a:t>
            </a:r>
          </a:p>
          <a:p>
            <a:pPr marL="0" indent="0">
              <a:buFont typeface="Helvetica" pitchFamily="2" charset="0"/>
              <a:buNone/>
            </a:pPr>
            <a:r>
              <a:rPr lang="fr-FR" dirty="0" smtClean="0">
                <a:solidFill>
                  <a:schemeClr val="accent1"/>
                </a:solidFill>
              </a:rPr>
              <a:t>Relation des superviseurs ou cadres avec les agents. Passif ? Légitimité ? </a:t>
            </a:r>
            <a:r>
              <a:rPr lang="fr-FR" sz="1100" dirty="0" smtClean="0">
                <a:solidFill>
                  <a:schemeClr val="accent1"/>
                </a:solidFill>
              </a:rPr>
              <a:t>(Pour qui elle se prend ?)</a:t>
            </a:r>
          </a:p>
          <a:p>
            <a:endParaRPr lang="fr-FR" dirty="0" smtClean="0">
              <a:solidFill>
                <a:schemeClr val="accent1"/>
              </a:solidFill>
            </a:endParaRPr>
          </a:p>
          <a:p>
            <a:pPr marL="0" indent="0">
              <a:buFont typeface="Helvetica" pitchFamily="2" charset="0"/>
              <a:buNone/>
            </a:pPr>
            <a:r>
              <a:rPr lang="fr-FR" dirty="0" smtClean="0">
                <a:solidFill>
                  <a:schemeClr val="accent1"/>
                </a:solidFill>
              </a:rPr>
              <a:t>Ex : Le yoga </a:t>
            </a:r>
          </a:p>
          <a:p>
            <a:endParaRPr lang="fr-FR" dirty="0" smtClean="0">
              <a:solidFill>
                <a:schemeClr val="accent1"/>
              </a:solidFill>
            </a:endParaRPr>
          </a:p>
          <a:p>
            <a:endParaRPr lang="fr-FR" dirty="0" smtClean="0">
              <a:solidFill>
                <a:schemeClr val="accent1"/>
              </a:solidFill>
            </a:endParaRPr>
          </a:p>
          <a:p>
            <a:pPr marL="0" indent="0">
              <a:buFont typeface="Helvetica" pitchFamily="2" charset="0"/>
              <a:buNone/>
            </a:pPr>
            <a:r>
              <a:rPr lang="fr-FR" dirty="0" smtClean="0">
                <a:solidFill>
                  <a:schemeClr val="accent1"/>
                </a:solidFill>
              </a:rPr>
              <a:t>Ex de valeurs : la curiosité, la loyauté, le respect de l’expérience, la hiérarchie/règles implicites, la culture du lieu….</a:t>
            </a:r>
          </a:p>
          <a:p>
            <a:pPr marL="0" indent="0">
              <a:buFont typeface="Helvetica" pitchFamily="2" charset="0"/>
              <a:buNone/>
            </a:pP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503" y="3471391"/>
            <a:ext cx="1178888" cy="123919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358" y="3605975"/>
            <a:ext cx="1266667" cy="844867"/>
          </a:xfrm>
          <a:prstGeom prst="rect">
            <a:avLst/>
          </a:prstGeom>
        </p:spPr>
      </p:pic>
      <p:sp>
        <p:nvSpPr>
          <p:cNvPr id="11" name="Flèche droite 10"/>
          <p:cNvSpPr/>
          <p:nvPr/>
        </p:nvSpPr>
        <p:spPr>
          <a:xfrm>
            <a:off x="5553941" y="2094115"/>
            <a:ext cx="737754" cy="191885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5513937" y="3645825"/>
            <a:ext cx="737754" cy="270163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lèche droite 12"/>
          <p:cNvSpPr/>
          <p:nvPr/>
        </p:nvSpPr>
        <p:spPr>
          <a:xfrm>
            <a:off x="5505711" y="2770324"/>
            <a:ext cx="737754" cy="270163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droite 13"/>
          <p:cNvSpPr/>
          <p:nvPr/>
        </p:nvSpPr>
        <p:spPr>
          <a:xfrm>
            <a:off x="5477699" y="5201487"/>
            <a:ext cx="737754" cy="270163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8746947" y="4646186"/>
            <a:ext cx="814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FreePik</a:t>
            </a:r>
            <a:endParaRPr lang="fr-FR" sz="12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0638691" y="3393371"/>
            <a:ext cx="814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FreePik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82195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6714" y="118665"/>
            <a:ext cx="10515600" cy="1325563"/>
          </a:xfrm>
        </p:spPr>
        <p:txBody>
          <a:bodyPr/>
          <a:lstStyle/>
          <a:p>
            <a:r>
              <a:rPr lang="fr-FR" dirty="0"/>
              <a:t>L</a:t>
            </a:r>
            <a:r>
              <a:rPr lang="fr-FR" dirty="0" smtClean="0"/>
              <a:t>a résistance au changement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67560" y="2060575"/>
            <a:ext cx="4932092" cy="20542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0DD"/>
              </a:buClr>
              <a:buSzPct val="100000"/>
              <a:buFont typeface="Helvetica" pitchFamily="2" charset="0"/>
              <a:buChar char="•"/>
              <a:defRPr sz="24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tx2"/>
                </a:solidFill>
              </a:rPr>
              <a:t>Le changement est une aversion naturelle.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tx2"/>
                </a:solidFill>
              </a:rPr>
              <a:t>Un sillon neuronal se forme avec une répétition </a:t>
            </a:r>
            <a:r>
              <a:rPr lang="fr-FR" sz="1400" dirty="0" smtClean="0">
                <a:solidFill>
                  <a:schemeClr val="tx2"/>
                </a:solidFill>
              </a:rPr>
              <a:t>(</a:t>
            </a:r>
            <a:r>
              <a:rPr lang="fr-FR" sz="1200" dirty="0" smtClean="0">
                <a:solidFill>
                  <a:schemeClr val="tx2"/>
                </a:solidFill>
              </a:rPr>
              <a:t>automatique) </a:t>
            </a:r>
            <a:r>
              <a:rPr lang="fr-FR" dirty="0" smtClean="0">
                <a:solidFill>
                  <a:schemeClr val="tx2"/>
                </a:solidFill>
              </a:rPr>
              <a:t>: on est pas fait pour apprécier le changement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725" y="1748665"/>
            <a:ext cx="5755123" cy="239593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58800" y="4307840"/>
            <a:ext cx="4236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tx2"/>
                </a:solidFill>
              </a:rPr>
              <a:t>Un changement demande un effort particulier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60" y="4954171"/>
            <a:ext cx="4438273" cy="98763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367520" y="4265422"/>
            <a:ext cx="52120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</a:rPr>
              <a:t>Le changement fait appel à la </a:t>
            </a:r>
            <a:r>
              <a:rPr lang="fr-FR" b="1" dirty="0" err="1" smtClean="0">
                <a:solidFill>
                  <a:schemeClr val="tx2"/>
                </a:solidFill>
              </a:rPr>
              <a:t>neuroplasticité</a:t>
            </a:r>
            <a:r>
              <a:rPr lang="fr-FR" b="1" dirty="0" smtClean="0">
                <a:solidFill>
                  <a:schemeClr val="tx2"/>
                </a:solidFill>
              </a:rPr>
              <a:t> : c’est la capacité à recréer de nouveaux circuits tout au long de notre vie.</a:t>
            </a:r>
          </a:p>
          <a:p>
            <a:endParaRPr lang="fr-FR" dirty="0"/>
          </a:p>
          <a:p>
            <a:pPr algn="ctr"/>
            <a:r>
              <a:rPr lang="fr-FR" b="1" dirty="0" smtClean="0">
                <a:solidFill>
                  <a:srgbClr val="FFC000"/>
                </a:solidFill>
              </a:rPr>
              <a:t>Il est nécessaire de maintenir son cerveau Agile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92995" y="5966019"/>
            <a:ext cx="4310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C000"/>
                </a:solidFill>
              </a:rPr>
              <a:t>Très coûteux pour notre cerveau</a:t>
            </a:r>
            <a:endParaRPr lang="fr-FR" sz="2000" b="1" dirty="0">
              <a:solidFill>
                <a:srgbClr val="FFC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537172" y="65562"/>
            <a:ext cx="3654828" cy="132343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889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000" dirty="0" smtClean="0"/>
              <a:t>Approche Neuro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3059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052272" y="436275"/>
            <a:ext cx="9404723" cy="1400530"/>
          </a:xfrm>
        </p:spPr>
        <p:txBody>
          <a:bodyPr>
            <a:normAutofit/>
          </a:bodyPr>
          <a:lstStyle/>
          <a:p>
            <a:r>
              <a:rPr lang="fr-FR" sz="4400" dirty="0" smtClean="0"/>
              <a:t>Le rôle clé des circuits de la menace et de la récompense</a:t>
            </a:r>
            <a:endParaRPr lang="fr-FR" sz="44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314" y="1980439"/>
            <a:ext cx="8986283" cy="114614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834105" y="3253778"/>
            <a:ext cx="8622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</a:rPr>
              <a:t>Il faut réussir à inhiber le circuit de la peur/menace pour se projeter dans le circuit de la récompense, le circuit hédoniste. Pour minimiser la menace, il faut maximiser la récompense.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40163" y="4923463"/>
            <a:ext cx="9624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Le cerveau, il aime plus que tout se réfugier derrière ce qu’il connait.</a:t>
            </a:r>
          </a:p>
          <a:p>
            <a:r>
              <a:rPr lang="fr-FR" dirty="0">
                <a:solidFill>
                  <a:schemeClr val="tx2"/>
                </a:solidFill>
              </a:rPr>
              <a:t>	</a:t>
            </a:r>
            <a:r>
              <a:rPr lang="fr-FR" dirty="0" smtClean="0">
                <a:solidFill>
                  <a:schemeClr val="tx2"/>
                </a:solidFill>
              </a:rPr>
              <a:t>	Finalement, il faut aller à l’inverse de notre prédisposition naturelle pour amorcer un changement.</a:t>
            </a:r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442" y="5287583"/>
            <a:ext cx="554784" cy="19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42503"/>
          </a:xfrm>
        </p:spPr>
        <p:txBody>
          <a:bodyPr>
            <a:normAutofit fontScale="90000"/>
          </a:bodyPr>
          <a:lstStyle/>
          <a:p>
            <a:r>
              <a:rPr lang="fr-FR" dirty="0"/>
              <a:t>Un Changement est un </a:t>
            </a:r>
            <a:r>
              <a:rPr lang="fr-FR" dirty="0" err="1"/>
              <a:t>stresseur</a:t>
            </a:r>
            <a:r>
              <a:rPr lang="fr-FR" dirty="0" smtClean="0"/>
              <a:t>. </a:t>
            </a:r>
            <a:br>
              <a:rPr lang="fr-FR" dirty="0" smtClean="0"/>
            </a:br>
            <a:r>
              <a:rPr lang="fr-FR" sz="2700" dirty="0" smtClean="0"/>
              <a:t>Un </a:t>
            </a:r>
            <a:r>
              <a:rPr lang="fr-FR" sz="2700" dirty="0" err="1" smtClean="0"/>
              <a:t>stresseur</a:t>
            </a:r>
            <a:r>
              <a:rPr lang="fr-FR" sz="2700" dirty="0" smtClean="0"/>
              <a:t> provoque une résistance par la sécrétion de cortisol</a:t>
            </a:r>
            <a:r>
              <a:rPr lang="fr-FR" sz="3100" dirty="0" smtClean="0"/>
              <a:t>.</a:t>
            </a:r>
            <a:r>
              <a:rPr lang="fr-FR" dirty="0" smtClean="0"/>
              <a:t> </a:t>
            </a:r>
            <a:r>
              <a:rPr lang="fr-FR" sz="2800" dirty="0"/>
              <a:t>Système de </a:t>
            </a:r>
            <a:r>
              <a:rPr lang="fr-FR" sz="2800" dirty="0" smtClean="0"/>
              <a:t>menace.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7D74-3C02-4BD2-AAB7-6F3AF95CF8E4}" type="datetime1">
              <a:rPr lang="fr-FR" smtClean="0"/>
              <a:t>16/01/2025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838200" y="2060575"/>
            <a:ext cx="4661451" cy="41957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0DD"/>
              </a:buClr>
              <a:buSzPct val="100000"/>
              <a:buFont typeface="Helvetica" pitchFamily="2" charset="0"/>
              <a:buChar char="•"/>
              <a:defRPr sz="24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tx2"/>
                </a:solidFill>
              </a:rPr>
              <a:t>Le cortisol est sécrété par le cerveau dans une situation de stress.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tx2"/>
                </a:solidFill>
              </a:rPr>
              <a:t>Question de survie pour les animaux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tx2"/>
                </a:solidFill>
              </a:rPr>
              <a:t>Nous sommes des animaux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tx2"/>
                </a:solidFill>
              </a:rPr>
              <a:t>Un changement dans l’environnement peut signifier danger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tx2"/>
                </a:solidFill>
              </a:rPr>
              <a:t>Le danger est un stress…</a:t>
            </a:r>
            <a:endParaRPr lang="fr-FR" b="1" dirty="0">
              <a:solidFill>
                <a:schemeClr val="tx2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672" y="2364828"/>
            <a:ext cx="4700497" cy="30054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291156" y="5370278"/>
            <a:ext cx="7930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 smtClean="0"/>
              <a:t>Pixabay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92793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114965" cy="1400530"/>
          </a:xfrm>
        </p:spPr>
        <p:txBody>
          <a:bodyPr>
            <a:normAutofit/>
          </a:bodyPr>
          <a:lstStyle/>
          <a:p>
            <a:r>
              <a:rPr lang="fr-FR" sz="4400" dirty="0" smtClean="0"/>
              <a:t>2 Expériences sur des animaux</a:t>
            </a:r>
            <a:br>
              <a:rPr lang="fr-FR" sz="4400" dirty="0" smtClean="0"/>
            </a:br>
            <a:r>
              <a:rPr lang="fr-FR" sz="4400" dirty="0" smtClean="0"/>
              <a:t>Utilisation de </a:t>
            </a:r>
            <a:r>
              <a:rPr lang="fr-FR" sz="4400" dirty="0" err="1"/>
              <a:t>S</a:t>
            </a:r>
            <a:r>
              <a:rPr lang="fr-FR" sz="4400" dirty="0" err="1" smtClean="0"/>
              <a:t>tresseur</a:t>
            </a:r>
            <a:r>
              <a:rPr lang="fr-FR" sz="4400" dirty="0" smtClean="0"/>
              <a:t> extérieur</a:t>
            </a:r>
            <a:endParaRPr lang="fr-FR" sz="4400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646112" y="2060575"/>
            <a:ext cx="4853540" cy="1387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3DA"/>
              </a:buClr>
              <a:buSzPct val="100000"/>
              <a:buFontTx/>
              <a:buNone/>
              <a:tabLst/>
              <a:defRPr sz="24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0DD"/>
              </a:buClr>
              <a:buSzTx/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0DD"/>
              </a:buClr>
              <a:buSzTx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0DD"/>
              </a:buClr>
              <a:buSzTx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0DD"/>
              </a:buClr>
              <a:buSzTx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200" dirty="0" smtClean="0"/>
              <a:t>1971 John Wayne avec des singes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200" dirty="0" smtClean="0"/>
              <a:t>La température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200" dirty="0" smtClean="0"/>
              <a:t>Comment le </a:t>
            </a:r>
            <a:r>
              <a:rPr lang="fr-FR" sz="2200" dirty="0" err="1" smtClean="0"/>
              <a:t>stresseur</a:t>
            </a:r>
            <a:r>
              <a:rPr lang="fr-FR" sz="2200" dirty="0" smtClean="0"/>
              <a:t> est perçu</a:t>
            </a:r>
            <a:endParaRPr lang="fr-FR" sz="2200" dirty="0"/>
          </a:p>
        </p:txBody>
      </p:sp>
      <p:sp>
        <p:nvSpPr>
          <p:cNvPr id="10" name="Espace réservé du contenu 3"/>
          <p:cNvSpPr txBox="1">
            <a:spLocks/>
          </p:cNvSpPr>
          <p:nvPr/>
        </p:nvSpPr>
        <p:spPr>
          <a:xfrm>
            <a:off x="6731877" y="2045437"/>
            <a:ext cx="4621924" cy="13729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0DD"/>
              </a:buClr>
              <a:buSzPct val="100000"/>
              <a:buFont typeface="Helvetica" pitchFamily="2" charset="0"/>
              <a:buChar char="•"/>
              <a:defRPr sz="24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fr-FR" sz="2200" dirty="0" smtClean="0"/>
              <a:t>Weiss avec les rats 1971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200" dirty="0" smtClean="0"/>
              <a:t>Choc Electrique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200" dirty="0" smtClean="0"/>
              <a:t>Cortisol et contrôle situationnel</a:t>
            </a:r>
            <a:endParaRPr lang="fr-FR" sz="2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394138" y="4018559"/>
            <a:ext cx="72048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</a:rPr>
              <a:t>Situation de danger : stress Aigue (normal/survie) résilience retour à un équilibre physiologique</a:t>
            </a:r>
          </a:p>
          <a:p>
            <a:endParaRPr lang="fr-FR" b="1" dirty="0">
              <a:solidFill>
                <a:schemeClr val="tx2"/>
              </a:solidFill>
            </a:endParaRPr>
          </a:p>
          <a:p>
            <a:r>
              <a:rPr lang="fr-FR" b="1" dirty="0" smtClean="0">
                <a:solidFill>
                  <a:schemeClr val="tx2"/>
                </a:solidFill>
              </a:rPr>
              <a:t>Si ça dure : Système de régulation est débordé/ déréglé</a:t>
            </a:r>
          </a:p>
          <a:p>
            <a:endParaRPr lang="fr-FR" b="1" dirty="0" smtClean="0">
              <a:solidFill>
                <a:schemeClr val="tx2"/>
              </a:solidFill>
            </a:endParaRPr>
          </a:p>
          <a:p>
            <a:r>
              <a:rPr lang="fr-FR" b="1" dirty="0" smtClean="0">
                <a:solidFill>
                  <a:schemeClr val="tx2"/>
                </a:solidFill>
              </a:rPr>
              <a:t>                 Stress Chronique               Modification de la structure du cerveau /système limbique</a:t>
            </a:r>
          </a:p>
          <a:p>
            <a:r>
              <a:rPr lang="fr-FR" sz="1400" b="1" dirty="0" smtClean="0">
                <a:solidFill>
                  <a:schemeClr val="tx2"/>
                </a:solidFill>
              </a:rPr>
              <a:t>(</a:t>
            </a:r>
            <a:r>
              <a:rPr lang="fr-FR" sz="1400" b="1" dirty="0" err="1" smtClean="0">
                <a:solidFill>
                  <a:schemeClr val="tx2"/>
                </a:solidFill>
              </a:rPr>
              <a:t>Conf</a:t>
            </a:r>
            <a:r>
              <a:rPr lang="fr-FR" sz="1400" b="1" dirty="0" smtClean="0">
                <a:solidFill>
                  <a:schemeClr val="tx2"/>
                </a:solidFill>
              </a:rPr>
              <a:t>. Homéostasie/</a:t>
            </a:r>
            <a:r>
              <a:rPr lang="fr-FR" sz="1400" b="1" dirty="0" err="1" smtClean="0">
                <a:solidFill>
                  <a:schemeClr val="tx2"/>
                </a:solidFill>
              </a:rPr>
              <a:t>Allostasie</a:t>
            </a:r>
            <a:r>
              <a:rPr lang="fr-FR" sz="1400" b="1" dirty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2" y="5403460"/>
            <a:ext cx="755970" cy="24995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784" y="5469177"/>
            <a:ext cx="755970" cy="24995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/>
          <a:srcRect l="1034" t="13280" r="54827" b="13902"/>
          <a:stretch/>
        </p:blipFill>
        <p:spPr>
          <a:xfrm>
            <a:off x="7992195" y="3876516"/>
            <a:ext cx="2009492" cy="249586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996" y="3862406"/>
            <a:ext cx="2083724" cy="251783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231027" y="3610534"/>
            <a:ext cx="960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Pixabay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11294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résistance au </a:t>
            </a:r>
            <a:r>
              <a:rPr lang="fr-FR" dirty="0" smtClean="0"/>
              <a:t>changement en milieu hospitalier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41120" y="3274431"/>
            <a:ext cx="9131894" cy="583472"/>
          </a:xfrm>
        </p:spPr>
        <p:txBody>
          <a:bodyPr/>
          <a:lstStyle/>
          <a:p>
            <a:r>
              <a:rPr lang="fr-FR" dirty="0" smtClean="0"/>
              <a:t>La comprendre, y faire face et mise en action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385560" y="5120640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Tout système en équilibre possède une inertie qui tend à Rétablir cet équilibre </a:t>
            </a:r>
            <a:r>
              <a:rPr lang="fr-FR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quelles </a:t>
            </a:r>
            <a:r>
              <a:rPr lang="fr-F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 soient l’origine et la nature des actions tendant à modifier le système</a:t>
            </a:r>
          </a:p>
        </p:txBody>
      </p:sp>
    </p:spTree>
    <p:extLst>
      <p:ext uri="{BB962C8B-B14F-4D97-AF65-F5344CB8AC3E}">
        <p14:creationId xmlns:p14="http://schemas.microsoft.com/office/powerpoint/2010/main" val="270836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508759"/>
          </a:xfrm>
        </p:spPr>
        <p:txBody>
          <a:bodyPr/>
          <a:lstStyle/>
          <a:p>
            <a:r>
              <a:rPr lang="fr-FR" dirty="0" smtClean="0"/>
              <a:t>Homéostasie/</a:t>
            </a:r>
            <a:r>
              <a:rPr lang="fr-FR" dirty="0" err="1" smtClean="0"/>
              <a:t>Allostasie</a:t>
            </a:r>
            <a:r>
              <a:rPr lang="fr-FR" dirty="0" smtClean="0"/>
              <a:t>/Charge </a:t>
            </a:r>
            <a:r>
              <a:rPr lang="fr-FR" dirty="0" err="1" smtClean="0"/>
              <a:t>Allostatique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26720" y="1508760"/>
            <a:ext cx="5593080" cy="4044141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/>
              <a:t>Homéostasie : L'Équilibre Interne du Corps</a:t>
            </a:r>
            <a:endParaRPr lang="fr-FR" dirty="0"/>
          </a:p>
          <a:p>
            <a:r>
              <a:rPr lang="fr-FR" dirty="0"/>
              <a:t>L' </a:t>
            </a:r>
            <a:r>
              <a:rPr lang="fr-FR" dirty="0" smtClean="0"/>
              <a:t>homéostasie : </a:t>
            </a:r>
            <a:r>
              <a:rPr lang="fr-FR" dirty="0"/>
              <a:t>C</a:t>
            </a:r>
            <a:r>
              <a:rPr lang="fr-FR" dirty="0" smtClean="0"/>
              <a:t>apacité </a:t>
            </a:r>
            <a:r>
              <a:rPr lang="fr-FR" dirty="0"/>
              <a:t>de l'organisme à maintenir un état d'équilibre interne stable malgré les fluctuations de l'environnement externe. </a:t>
            </a:r>
            <a:endParaRPr lang="fr-FR" dirty="0" smtClean="0"/>
          </a:p>
          <a:p>
            <a:r>
              <a:rPr lang="fr-FR" dirty="0" smtClean="0"/>
              <a:t>Régulation :  température</a:t>
            </a:r>
            <a:r>
              <a:rPr lang="fr-FR" dirty="0"/>
              <a:t>, </a:t>
            </a:r>
            <a:r>
              <a:rPr lang="fr-FR" dirty="0" smtClean="0"/>
              <a:t>pH </a:t>
            </a:r>
            <a:r>
              <a:rPr lang="fr-FR" dirty="0"/>
              <a:t>sanguin, </a:t>
            </a:r>
            <a:r>
              <a:rPr lang="fr-FR" dirty="0" smtClean="0"/>
              <a:t>glycémie pression artérielle. </a:t>
            </a:r>
          </a:p>
          <a:p>
            <a:endParaRPr lang="fr-FR" dirty="0"/>
          </a:p>
          <a:p>
            <a:r>
              <a:rPr lang="fr-FR" dirty="0" smtClean="0"/>
              <a:t>Si facteur externe perturbe l’équilibre</a:t>
            </a:r>
            <a:r>
              <a:rPr lang="fr-FR" dirty="0"/>
              <a:t> </a:t>
            </a:r>
            <a:r>
              <a:rPr lang="fr-FR" dirty="0" smtClean="0"/>
              <a:t>alors </a:t>
            </a:r>
            <a:r>
              <a:rPr lang="fr-FR" dirty="0"/>
              <a:t>le corps déploie </a:t>
            </a:r>
            <a:r>
              <a:rPr lang="fr-FR" dirty="0" smtClean="0"/>
              <a:t>des </a:t>
            </a:r>
            <a:r>
              <a:rPr lang="fr-FR" dirty="0"/>
              <a:t>ajustements pour restaurer son état d'origine.</a:t>
            </a:r>
          </a:p>
          <a:p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966460" y="1508760"/>
            <a:ext cx="5593080" cy="4668203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/>
              <a:t> </a:t>
            </a:r>
            <a:r>
              <a:rPr lang="fr-FR" b="1" dirty="0" err="1"/>
              <a:t>Allostasie</a:t>
            </a:r>
            <a:r>
              <a:rPr lang="fr-FR" b="1" dirty="0"/>
              <a:t> : L'Adaptation Dynamique du Corps au Stress</a:t>
            </a:r>
            <a:endParaRPr lang="fr-FR" dirty="0"/>
          </a:p>
          <a:p>
            <a:r>
              <a:rPr lang="fr-FR" dirty="0" smtClean="0"/>
              <a:t>En cas de  </a:t>
            </a:r>
            <a:r>
              <a:rPr lang="fr-FR" b="1" dirty="0"/>
              <a:t>stress chronique </a:t>
            </a:r>
            <a:r>
              <a:rPr lang="fr-FR" dirty="0"/>
              <a:t>, l'homéostasie ne suffit plus</a:t>
            </a:r>
            <a:r>
              <a:rPr lang="fr-FR" dirty="0" smtClean="0"/>
              <a:t>. </a:t>
            </a:r>
          </a:p>
          <a:p>
            <a:r>
              <a:rPr lang="fr-FR" dirty="0" err="1"/>
              <a:t>A</a:t>
            </a:r>
            <a:r>
              <a:rPr lang="fr-FR" dirty="0" err="1" smtClean="0"/>
              <a:t>llostasie</a:t>
            </a:r>
            <a:r>
              <a:rPr lang="fr-FR" dirty="0" smtClean="0"/>
              <a:t> : capacité </a:t>
            </a:r>
            <a:r>
              <a:rPr lang="fr-FR" dirty="0"/>
              <a:t>du corps à s'adapter à des changements prolongés ou répétitifs  </a:t>
            </a:r>
          </a:p>
          <a:p>
            <a:r>
              <a:rPr lang="fr-FR" dirty="0" err="1" smtClean="0"/>
              <a:t>Allostasie</a:t>
            </a:r>
            <a:r>
              <a:rPr lang="fr-FR" dirty="0" smtClean="0"/>
              <a:t> : Le </a:t>
            </a:r>
            <a:r>
              <a:rPr lang="fr-FR" dirty="0"/>
              <a:t>corps peut ajuster le niveau de cortisol </a:t>
            </a:r>
            <a:r>
              <a:rPr lang="fr-FR" dirty="0" smtClean="0"/>
              <a:t>pour </a:t>
            </a:r>
            <a:r>
              <a:rPr lang="fr-FR" dirty="0"/>
              <a:t>faire face à la situation. </a:t>
            </a:r>
            <a:endParaRPr lang="fr-FR" dirty="0" smtClean="0"/>
          </a:p>
          <a:p>
            <a:r>
              <a:rPr lang="fr-FR" dirty="0" smtClean="0"/>
              <a:t>Essentiel, mais coûteux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1663239" y="1319594"/>
            <a:ext cx="9484821" cy="47739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007747" y="2117371"/>
            <a:ext cx="679580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Charge </a:t>
            </a:r>
            <a:r>
              <a:rPr lang="fr-FR" sz="2000" b="1" dirty="0" err="1" smtClean="0">
                <a:solidFill>
                  <a:schemeClr val="bg1"/>
                </a:solidFill>
              </a:rPr>
              <a:t>Allostatique</a:t>
            </a:r>
            <a:r>
              <a:rPr lang="fr-FR" sz="2000" b="1" dirty="0" smtClean="0">
                <a:solidFill>
                  <a:schemeClr val="bg1"/>
                </a:solidFill>
              </a:rPr>
              <a:t> :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</a:rPr>
              <a:t>le prix que paie notre organisme pour continuer à faire face à des stress répétés ou chroniques</a:t>
            </a:r>
            <a:r>
              <a:rPr lang="fr-FR" sz="2000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endParaRPr lang="fr-FR" dirty="0" smtClean="0">
              <a:solidFill>
                <a:schemeClr val="bg1"/>
              </a:solidFill>
            </a:endParaRPr>
          </a:p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McEwen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et </a:t>
            </a:r>
            <a:r>
              <a:rPr lang="fr-FR" dirty="0" err="1" smtClean="0">
                <a:solidFill>
                  <a:schemeClr val="bg1"/>
                </a:solidFill>
              </a:rPr>
              <a:t>Stellar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sz="1200" dirty="0" smtClean="0">
                <a:solidFill>
                  <a:schemeClr val="bg1"/>
                </a:solidFill>
              </a:rPr>
              <a:t>(années 1990) </a:t>
            </a:r>
            <a:endParaRPr lang="fr-FR" dirty="0" smtClean="0">
              <a:solidFill>
                <a:schemeClr val="bg1"/>
              </a:solidFill>
            </a:endParaRPr>
          </a:p>
          <a:p>
            <a:pPr algn="ctr"/>
            <a:r>
              <a:rPr lang="fr-FR" dirty="0">
                <a:solidFill>
                  <a:schemeClr val="bg1"/>
                </a:solidFill>
              </a:rPr>
              <a:t>C</a:t>
            </a:r>
            <a:r>
              <a:rPr lang="fr-FR" dirty="0" smtClean="0">
                <a:solidFill>
                  <a:schemeClr val="bg1"/>
                </a:solidFill>
              </a:rPr>
              <a:t>omment </a:t>
            </a:r>
            <a:r>
              <a:rPr lang="fr-FR" dirty="0">
                <a:solidFill>
                  <a:schemeClr val="bg1"/>
                </a:solidFill>
              </a:rPr>
              <a:t>une exposition prolongée aux hormones du stress </a:t>
            </a:r>
            <a:r>
              <a:rPr lang="fr-FR" sz="1400" dirty="0" smtClean="0">
                <a:solidFill>
                  <a:schemeClr val="bg1"/>
                </a:solidFill>
              </a:rPr>
              <a:t>(cortisol</a:t>
            </a:r>
            <a:r>
              <a:rPr lang="fr-FR" sz="1400" dirty="0">
                <a:solidFill>
                  <a:schemeClr val="bg1"/>
                </a:solidFill>
              </a:rPr>
              <a:t>, </a:t>
            </a:r>
            <a:r>
              <a:rPr lang="fr-FR" sz="1400" dirty="0" smtClean="0">
                <a:solidFill>
                  <a:schemeClr val="bg1"/>
                </a:solidFill>
              </a:rPr>
              <a:t>adrénaline, </a:t>
            </a:r>
            <a:r>
              <a:rPr lang="fr-FR" sz="1400" dirty="0">
                <a:solidFill>
                  <a:schemeClr val="bg1"/>
                </a:solidFill>
              </a:rPr>
              <a:t>noradrénaline) </a:t>
            </a:r>
            <a:r>
              <a:rPr lang="fr-FR" dirty="0">
                <a:solidFill>
                  <a:schemeClr val="bg1"/>
                </a:solidFill>
              </a:rPr>
              <a:t>peut endommager différents systèmes corporels. </a:t>
            </a:r>
            <a:endParaRPr lang="fr-FR" dirty="0" smtClean="0">
              <a:solidFill>
                <a:schemeClr val="bg1"/>
              </a:solidFill>
            </a:endParaRPr>
          </a:p>
          <a:p>
            <a:pPr algn="ctr"/>
            <a:endParaRPr lang="fr-FR" dirty="0" smtClean="0">
              <a:solidFill>
                <a:schemeClr val="bg1"/>
              </a:solidFill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À </a:t>
            </a:r>
            <a:r>
              <a:rPr lang="fr-FR" dirty="0">
                <a:solidFill>
                  <a:schemeClr val="bg1"/>
                </a:solidFill>
              </a:rPr>
              <a:t>mesure que la charge </a:t>
            </a:r>
            <a:r>
              <a:rPr lang="fr-FR" dirty="0" err="1">
                <a:solidFill>
                  <a:schemeClr val="bg1"/>
                </a:solidFill>
              </a:rPr>
              <a:t>allostatique</a:t>
            </a:r>
            <a:r>
              <a:rPr lang="fr-FR" dirty="0">
                <a:solidFill>
                  <a:schemeClr val="bg1"/>
                </a:solidFill>
              </a:rPr>
              <a:t> augmente, le corps s'use, ce qui peut conduire à divers problèmes de santé.</a:t>
            </a:r>
          </a:p>
          <a:p>
            <a:pPr algn="ctr"/>
            <a:endParaRPr lang="fr-FR" sz="2000" b="1" dirty="0">
              <a:solidFill>
                <a:schemeClr val="bg1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758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smtClean="0"/>
              <a:t>Ce qu’il faut retenir des expériences de Wayne et de Weiss. Cortisol/Stress</a:t>
            </a:r>
            <a:endParaRPr lang="fr-FR" sz="400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825203"/>
          </a:xfrm>
        </p:spPr>
        <p:txBody>
          <a:bodyPr>
            <a:normAutofit fontScale="92500" lnSpcReduction="20000"/>
          </a:bodyPr>
          <a:lstStyle/>
          <a:p>
            <a:r>
              <a:rPr lang="fr-FR" b="1" dirty="0" smtClean="0"/>
              <a:t>Besoin de temps</a:t>
            </a:r>
          </a:p>
          <a:p>
            <a:pPr lvl="0"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fr-FR" dirty="0" smtClean="0"/>
              <a:t>Ce </a:t>
            </a:r>
            <a:r>
              <a:rPr lang="fr-FR" dirty="0"/>
              <a:t>n’est pas l’intensité du </a:t>
            </a:r>
            <a:r>
              <a:rPr lang="fr-FR" dirty="0" err="1"/>
              <a:t>stresseur</a:t>
            </a:r>
            <a:r>
              <a:rPr lang="fr-FR" dirty="0"/>
              <a:t> qui est déterminante mais la façon dont il est perçu par le </a:t>
            </a:r>
            <a:r>
              <a:rPr lang="fr-FR" dirty="0" smtClean="0"/>
              <a:t>sujet.</a:t>
            </a:r>
          </a:p>
          <a:p>
            <a:pPr marL="342900" lvl="0" indent="-342900">
              <a:buClr>
                <a:schemeClr val="tx2"/>
              </a:buClr>
              <a:buSzPct val="80000"/>
              <a:buFont typeface="Nunito" panose="020B0604020202020204" charset="0"/>
              <a:buChar char="►"/>
            </a:pPr>
            <a:r>
              <a:rPr lang="fr-FR" dirty="0" smtClean="0"/>
              <a:t>Si c’est brutal : Stress/ cortisol/débordement du système</a:t>
            </a:r>
          </a:p>
          <a:p>
            <a:pPr marL="342900" lvl="0" indent="-342900">
              <a:buClr>
                <a:schemeClr val="tx2"/>
              </a:buClr>
              <a:buSzPct val="80000"/>
              <a:buFont typeface="Nunito" panose="020B0604020202020204" charset="0"/>
              <a:buChar char="►"/>
            </a:pPr>
            <a:r>
              <a:rPr lang="fr-FR" dirty="0" smtClean="0"/>
              <a:t>Si c’est progressif : Adaptation/régulation/ Axe </a:t>
            </a:r>
            <a:r>
              <a:rPr lang="fr-FR" dirty="0" err="1" smtClean="0"/>
              <a:t>Corticotrope</a:t>
            </a:r>
            <a:r>
              <a:rPr lang="fr-FR" dirty="0" smtClean="0"/>
              <a:t> non activé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2825203"/>
          </a:xfrm>
        </p:spPr>
        <p:txBody>
          <a:bodyPr>
            <a:normAutofit fontScale="92500" lnSpcReduction="20000"/>
          </a:bodyPr>
          <a:lstStyle/>
          <a:p>
            <a:r>
              <a:rPr lang="fr-FR" b="1" dirty="0" smtClean="0"/>
              <a:t>Besoin de Contrôle</a:t>
            </a:r>
          </a:p>
          <a:p>
            <a:r>
              <a:rPr lang="fr-FR" dirty="0" smtClean="0"/>
              <a:t>Ne pas avoir de contrôle fait augmenter l’anxiété/le stress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fr-FR" sz="2000" dirty="0"/>
              <a:t>Un changement d’organisation au travail peut être perçu comme une perte de contrôle.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fr-FR" sz="2000" dirty="0"/>
              <a:t>Paramètres incontrôlables : Génère du stress et de la résistance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fr-FR" sz="2000" dirty="0"/>
              <a:t>Paramètres contrôlables : adaptation et </a:t>
            </a:r>
            <a:r>
              <a:rPr lang="fr-FR" sz="2000" dirty="0" smtClean="0"/>
              <a:t>autorégulation</a:t>
            </a:r>
          </a:p>
          <a:p>
            <a:pPr>
              <a:buFont typeface="Century Gothic" panose="020B0502020202020204" pitchFamily="34" charset="0"/>
              <a:buChar char="►"/>
            </a:pPr>
            <a:endParaRPr lang="fr-FR" sz="2000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20110" y="5112493"/>
            <a:ext cx="115718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3"/>
                </a:solidFill>
              </a:rPr>
              <a:t>Comment faire pour que les gens aient un sentiment de contrôle sur le changement, les nouveaux </a:t>
            </a:r>
            <a:r>
              <a:rPr lang="fr-FR" sz="2400" b="1" dirty="0" smtClean="0">
                <a:solidFill>
                  <a:schemeClr val="accent3"/>
                </a:solidFill>
              </a:rPr>
              <a:t>protocoles</a:t>
            </a:r>
            <a:r>
              <a:rPr lang="fr-FR" sz="2400" b="1" dirty="0">
                <a:solidFill>
                  <a:schemeClr val="accent3"/>
                </a:solidFill>
              </a:rPr>
              <a:t> </a:t>
            </a:r>
            <a:r>
              <a:rPr lang="fr-FR" sz="2400" b="1" dirty="0" smtClean="0">
                <a:solidFill>
                  <a:schemeClr val="accent3"/>
                </a:solidFill>
              </a:rPr>
              <a:t>et que cela soit progressif</a:t>
            </a:r>
            <a:endParaRPr lang="fr-FR" sz="2400" b="1" dirty="0">
              <a:solidFill>
                <a:schemeClr val="accent3"/>
              </a:solidFill>
            </a:endParaRP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526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 Leviers et 2 Outils pour faire face à la Résistance au changement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179319"/>
            <a:ext cx="4880956" cy="3997643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Leviers</a:t>
            </a:r>
          </a:p>
          <a:p>
            <a:pPr marL="457200" indent="-457200">
              <a:buAutoNum type="arabicParenR"/>
            </a:pPr>
            <a:r>
              <a:rPr lang="fr-FR" sz="2800" b="1" dirty="0" smtClean="0">
                <a:solidFill>
                  <a:schemeClr val="accent1"/>
                </a:solidFill>
              </a:rPr>
              <a:t>Cohésion de Groupe</a:t>
            </a:r>
          </a:p>
          <a:p>
            <a:pPr marL="457200" indent="-457200">
              <a:buAutoNum type="arabicParenR"/>
            </a:pPr>
            <a:endParaRPr lang="fr-FR" sz="2800" b="1" dirty="0">
              <a:solidFill>
                <a:schemeClr val="accent1"/>
              </a:solidFill>
            </a:endParaRPr>
          </a:p>
          <a:p>
            <a:pPr marL="457200" indent="-457200">
              <a:buAutoNum type="arabicParenR"/>
            </a:pPr>
            <a:r>
              <a:rPr lang="fr-FR" sz="2800" b="1" dirty="0" smtClean="0">
                <a:solidFill>
                  <a:schemeClr val="accent1"/>
                </a:solidFill>
              </a:rPr>
              <a:t>Style de Management Créatif et participatif</a:t>
            </a:r>
          </a:p>
          <a:p>
            <a:pPr marL="457200" indent="-457200">
              <a:buAutoNum type="arabicParenR"/>
            </a:pPr>
            <a:endParaRPr lang="fr-FR" sz="2800" b="1" dirty="0">
              <a:solidFill>
                <a:schemeClr val="accent1"/>
              </a:solidFill>
            </a:endParaRPr>
          </a:p>
          <a:p>
            <a:pPr marL="457200" indent="-457200">
              <a:buAutoNum type="arabicParenR"/>
            </a:pPr>
            <a:r>
              <a:rPr lang="fr-FR" sz="2800" b="1" dirty="0" smtClean="0">
                <a:solidFill>
                  <a:schemeClr val="accent1"/>
                </a:solidFill>
              </a:rPr>
              <a:t>Travailler à neutraliser les irritants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6203213" y="2225839"/>
            <a:ext cx="4880956" cy="3997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 dirty="0" smtClean="0">
                <a:solidFill>
                  <a:srgbClr val="FF0000"/>
                </a:solidFill>
              </a:rPr>
              <a:t>Outils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fr-FR" sz="2800" b="1" dirty="0" smtClean="0">
                <a:solidFill>
                  <a:schemeClr val="accent1"/>
                </a:solidFill>
              </a:rPr>
              <a:t>Le tableau de </a:t>
            </a:r>
            <a:r>
              <a:rPr lang="fr-FR" sz="2800" b="1" dirty="0" err="1" smtClean="0">
                <a:solidFill>
                  <a:schemeClr val="accent1"/>
                </a:solidFill>
              </a:rPr>
              <a:t>Kaban</a:t>
            </a:r>
            <a:endParaRPr lang="fr-FR" sz="2800" b="1" dirty="0" smtClean="0">
              <a:solidFill>
                <a:schemeClr val="accent1"/>
              </a:solidFill>
            </a:endParaRPr>
          </a:p>
          <a:p>
            <a:pPr marL="457200" indent="-457200">
              <a:buFont typeface="Arial" panose="020B0604020202020204" pitchFamily="34" charset="0"/>
              <a:buAutoNum type="arabicParenR"/>
            </a:pPr>
            <a:endParaRPr lang="fr-FR" sz="2800" b="1" dirty="0">
              <a:solidFill>
                <a:schemeClr val="accent1"/>
              </a:solidFill>
            </a:endParaRP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fr-FR" sz="2800" b="1" dirty="0" smtClean="0">
                <a:solidFill>
                  <a:schemeClr val="accent1"/>
                </a:solidFill>
              </a:rPr>
              <a:t>La Méthode </a:t>
            </a:r>
            <a:r>
              <a:rPr lang="fr-FR" sz="2800" b="1" dirty="0" err="1" smtClean="0">
                <a:solidFill>
                  <a:schemeClr val="accent1"/>
                </a:solidFill>
              </a:rPr>
              <a:t>Kaisen</a:t>
            </a:r>
            <a:r>
              <a:rPr lang="fr-FR" sz="2800" b="1" dirty="0" smtClean="0">
                <a:solidFill>
                  <a:schemeClr val="accent1"/>
                </a:solidFill>
              </a:rPr>
              <a:t> ou petits pas</a:t>
            </a:r>
          </a:p>
          <a:p>
            <a:endParaRPr lang="fr-FR" sz="2800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3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4944"/>
          </a:xfrm>
        </p:spPr>
        <p:txBody>
          <a:bodyPr/>
          <a:lstStyle/>
          <a:p>
            <a:r>
              <a:rPr lang="fr-FR" dirty="0" smtClean="0"/>
              <a:t>1) La Cohésion de Groupe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7655" y="1135117"/>
            <a:ext cx="7078717" cy="5041846"/>
          </a:xfrm>
        </p:spPr>
        <p:txBody>
          <a:bodyPr>
            <a:normAutofit fontScale="92500"/>
          </a:bodyPr>
          <a:lstStyle/>
          <a:p>
            <a:r>
              <a:rPr lang="fr-FR" b="1" dirty="0" smtClean="0"/>
              <a:t>Facteurs favorables à la Cohésion </a:t>
            </a:r>
            <a:r>
              <a:rPr lang="fr-FR" dirty="0" smtClean="0"/>
              <a:t>(Extrait, Maisonneuve 1966) :</a:t>
            </a:r>
          </a:p>
          <a:p>
            <a:r>
              <a:rPr lang="fr-FR" b="1" dirty="0" smtClean="0"/>
              <a:t>1)Accords sur les buts </a:t>
            </a:r>
            <a:r>
              <a:rPr lang="fr-FR" dirty="0" smtClean="0"/>
              <a:t>: Exemple « La sécurité des patients</a:t>
            </a:r>
          </a:p>
          <a:p>
            <a:endParaRPr lang="fr-FR" dirty="0"/>
          </a:p>
          <a:p>
            <a:r>
              <a:rPr lang="fr-FR" b="1" dirty="0" smtClean="0"/>
              <a:t>2)Leadership démocratique </a:t>
            </a:r>
            <a:r>
              <a:rPr lang="fr-FR" dirty="0" smtClean="0"/>
              <a:t>: Identifier les leaders, associer l’équipe aux discussions/ décisions</a:t>
            </a:r>
          </a:p>
          <a:p>
            <a:endParaRPr lang="fr-FR" dirty="0"/>
          </a:p>
          <a:p>
            <a:r>
              <a:rPr lang="fr-FR" b="1" dirty="0" smtClean="0"/>
              <a:t>3)Répartition claire des Rôles </a:t>
            </a:r>
            <a:r>
              <a:rPr lang="fr-FR" dirty="0" smtClean="0"/>
              <a:t>: valorisation de chacun et chacune dans son expertise formelle (Formation) et informelle (Savoir être). Tâches réparties explicitement.</a:t>
            </a:r>
          </a:p>
          <a:p>
            <a:endParaRPr lang="fr-FR" dirty="0"/>
          </a:p>
          <a:p>
            <a:r>
              <a:rPr lang="fr-FR" b="1" dirty="0">
                <a:solidFill>
                  <a:schemeClr val="accent1"/>
                </a:solidFill>
              </a:rPr>
              <a:t>G</a:t>
            </a:r>
            <a:r>
              <a:rPr lang="fr-FR" b="1" dirty="0" smtClean="0">
                <a:solidFill>
                  <a:schemeClr val="accent1"/>
                </a:solidFill>
              </a:rPr>
              <a:t>roupe est cohésif = meilleur Moral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631" y="455385"/>
            <a:ext cx="4529896" cy="51698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15201" y="5719798"/>
            <a:ext cx="48047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200" i="1" dirty="0">
                <a:solidFill>
                  <a:srgbClr val="6B6B6B"/>
                </a:solidFill>
                <a:latin typeface="Nunito" panose="020B0604020202020204" charset="0"/>
              </a:rPr>
              <a:t>Crédit </a:t>
            </a:r>
            <a:r>
              <a:rPr lang="fr-FR" sz="1200" i="1" dirty="0" smtClean="0">
                <a:solidFill>
                  <a:srgbClr val="6B6B6B"/>
                </a:solidFill>
                <a:latin typeface="Nunito" panose="020B0604020202020204" charset="0"/>
              </a:rPr>
              <a:t>Illustration </a:t>
            </a:r>
            <a:r>
              <a:rPr lang="fr-FR" sz="1200" i="1" dirty="0">
                <a:solidFill>
                  <a:srgbClr val="6B6B6B"/>
                </a:solidFill>
                <a:latin typeface="Nunito" panose="020B0604020202020204" charset="0"/>
              </a:rPr>
              <a:t>:</a:t>
            </a:r>
          </a:p>
          <a:p>
            <a:pPr lvl="0"/>
            <a:r>
              <a:rPr lang="fr-FR" sz="1200" i="1" dirty="0">
                <a:solidFill>
                  <a:srgbClr val="6B6B6B"/>
                </a:solidFill>
                <a:latin typeface="Nunito" panose="020B0604020202020204" charset="0"/>
              </a:rPr>
              <a:t>Maxence </a:t>
            </a:r>
            <a:r>
              <a:rPr lang="fr-FR" sz="1200" i="1" dirty="0" err="1" smtClean="0">
                <a:solidFill>
                  <a:srgbClr val="6B6B6B"/>
                </a:solidFill>
                <a:latin typeface="Nunito" panose="020B0604020202020204" charset="0"/>
              </a:rPr>
              <a:t>Walbrou</a:t>
            </a:r>
            <a:r>
              <a:rPr lang="fr-FR" sz="1200" i="1" dirty="0" smtClean="0">
                <a:solidFill>
                  <a:srgbClr val="6B6B6B"/>
                </a:solidFill>
                <a:latin typeface="Nunito" panose="020B0604020202020204" charset="0"/>
              </a:rPr>
              <a:t> </a:t>
            </a:r>
          </a:p>
          <a:p>
            <a:pPr lvl="0"/>
            <a:r>
              <a:rPr lang="fr-FR" sz="1200" i="1" dirty="0" smtClean="0">
                <a:solidFill>
                  <a:srgbClr val="6B6B6B"/>
                </a:solidFill>
                <a:latin typeface="Nunito" panose="020B0604020202020204" charset="0"/>
                <a:hlinkClick r:id="rId3"/>
              </a:rPr>
              <a:t>https://bloculus.com/comment-impulser-le-changement/</a:t>
            </a:r>
            <a:endParaRPr lang="fr-FR" sz="1200" i="1" dirty="0">
              <a:solidFill>
                <a:srgbClr val="6B6B6B"/>
              </a:solidFill>
              <a:latin typeface="Nuni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63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7251" y="35643"/>
            <a:ext cx="10515600" cy="1325563"/>
          </a:xfrm>
        </p:spPr>
        <p:txBody>
          <a:bodyPr>
            <a:normAutofit/>
          </a:bodyPr>
          <a:lstStyle/>
          <a:p>
            <a:r>
              <a:rPr lang="fr-FR" sz="2800" dirty="0" smtClean="0"/>
              <a:t>Exemple d’outils à utiliser pour la cohésion de groupe (Team Building) : Les </a:t>
            </a:r>
            <a:r>
              <a:rPr lang="fr-FR" sz="2800" dirty="0" err="1" smtClean="0"/>
              <a:t>Serious</a:t>
            </a:r>
            <a:r>
              <a:rPr lang="fr-FR" sz="2800" dirty="0" smtClean="0"/>
              <a:t> Game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36079" y="1235146"/>
            <a:ext cx="5181600" cy="1220250"/>
          </a:xfrm>
        </p:spPr>
        <p:txBody>
          <a:bodyPr>
            <a:normAutofit fontScale="85000" lnSpcReduction="10000"/>
          </a:bodyPr>
          <a:lstStyle/>
          <a:p>
            <a:r>
              <a:rPr lang="fr-FR" dirty="0" smtClean="0"/>
              <a:t>Le </a:t>
            </a:r>
            <a:r>
              <a:rPr lang="fr-FR" dirty="0" err="1" smtClean="0"/>
              <a:t>RéPIA</a:t>
            </a:r>
            <a:r>
              <a:rPr lang="fr-FR" dirty="0" smtClean="0"/>
              <a:t>, </a:t>
            </a:r>
            <a:r>
              <a:rPr lang="fr-FR" dirty="0" err="1" smtClean="0"/>
              <a:t>Cpias</a:t>
            </a:r>
            <a:r>
              <a:rPr lang="fr-FR" dirty="0" smtClean="0"/>
              <a:t> et les </a:t>
            </a:r>
            <a:r>
              <a:rPr lang="fr-FR" dirty="0" err="1" smtClean="0"/>
              <a:t>CRAtb</a:t>
            </a:r>
            <a:r>
              <a:rPr lang="fr-FR" dirty="0" smtClean="0"/>
              <a:t> développent des outils de soutien. Parmi eux les jeux sérieux (</a:t>
            </a:r>
            <a:r>
              <a:rPr lang="fr-FR" dirty="0" err="1" smtClean="0"/>
              <a:t>Serious</a:t>
            </a:r>
            <a:r>
              <a:rPr lang="fr-FR" dirty="0" smtClean="0"/>
              <a:t> Game)</a:t>
            </a:r>
          </a:p>
          <a:p>
            <a:r>
              <a:rPr lang="fr-FR" b="1" dirty="0"/>
              <a:t> 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8" name="Espace réservé du contenu 7" descr="C:\Users\sombjoh\AppData\Local\Microsoft\Windows\INetCache\Content.Word\Escape game cas de grippe.pn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453" y="2326893"/>
            <a:ext cx="2131704" cy="19524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6488074" y="4746562"/>
            <a:ext cx="2575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Cpias</a:t>
            </a:r>
            <a:r>
              <a:rPr lang="fr-FR" dirty="0" smtClean="0"/>
              <a:t> Occitanie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74138" y="5330777"/>
            <a:ext cx="2837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I.Control</a:t>
            </a:r>
            <a:r>
              <a:rPr lang="fr-FR" b="1" dirty="0"/>
              <a:t> </a:t>
            </a:r>
            <a:endParaRPr lang="fr-FR" b="1" dirty="0" smtClean="0"/>
          </a:p>
          <a:p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5003"/>
          <a:stretch/>
        </p:blipFill>
        <p:spPr>
          <a:xfrm>
            <a:off x="0" y="2143176"/>
            <a:ext cx="3923607" cy="266327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195" y="2661193"/>
            <a:ext cx="2273258" cy="320300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" t="13967" r="12462" b="6765"/>
          <a:stretch/>
        </p:blipFill>
        <p:spPr>
          <a:xfrm>
            <a:off x="5167795" y="1001330"/>
            <a:ext cx="2326510" cy="123595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711" y="2965303"/>
            <a:ext cx="3449828" cy="2594785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0143514" y="2318972"/>
            <a:ext cx="2420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Cpias</a:t>
            </a:r>
            <a:r>
              <a:rPr lang="fr-FR" dirty="0" smtClean="0"/>
              <a:t> Bourgogne Franche Compté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214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5995"/>
          </a:xfrm>
        </p:spPr>
        <p:txBody>
          <a:bodyPr/>
          <a:lstStyle/>
          <a:p>
            <a:r>
              <a:rPr lang="fr-FR" dirty="0" smtClean="0"/>
              <a:t>2) Style de Management Créatif et Participatif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95175" y="5075722"/>
            <a:ext cx="4185993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r" defTabSz="457200"/>
            <a:r>
              <a:rPr lang="fr-FR" b="1" dirty="0" smtClean="0">
                <a:solidFill>
                  <a:prstClr val="white"/>
                </a:solidFill>
                <a:latin typeface="Century Gothic" panose="020B0502020202020204"/>
              </a:rPr>
              <a:t>Responsabilité de l’agent du changement de faire entrer le groupe dans un processus créatif</a:t>
            </a:r>
            <a:endParaRPr lang="fr-FR" b="1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5917" y="1259293"/>
            <a:ext cx="6440517" cy="3816429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fr-FR" sz="2400" b="1" dirty="0">
                <a:solidFill>
                  <a:prstClr val="white"/>
                </a:solidFill>
                <a:latin typeface="Century Gothic" panose="020B0502020202020204"/>
              </a:rPr>
              <a:t>Ce qui fonctionne le mieux </a:t>
            </a:r>
            <a:r>
              <a:rPr lang="fr-FR" sz="2400" b="1" dirty="0" smtClean="0">
                <a:solidFill>
                  <a:prstClr val="white"/>
                </a:solidFill>
                <a:latin typeface="Century Gothic" panose="020B0502020202020204"/>
              </a:rPr>
              <a:t>: coopératif-fonctionnel</a:t>
            </a:r>
            <a:r>
              <a:rPr lang="fr-FR" sz="2400" b="1" dirty="0">
                <a:solidFill>
                  <a:prstClr val="white"/>
                </a:solidFill>
                <a:latin typeface="Century Gothic" panose="020B0502020202020204"/>
              </a:rPr>
              <a:t>. </a:t>
            </a:r>
            <a:endParaRPr lang="fr-FR" sz="2400" b="1" dirty="0" smtClean="0">
              <a:solidFill>
                <a:prstClr val="white"/>
              </a:solidFill>
              <a:latin typeface="Century Gothic" panose="020B0502020202020204"/>
            </a:endParaRPr>
          </a:p>
          <a:p>
            <a:pPr algn="ctr" defTabSz="457200"/>
            <a:r>
              <a:rPr lang="fr-FR" b="1" dirty="0" smtClean="0">
                <a:solidFill>
                  <a:prstClr val="white"/>
                </a:solidFill>
                <a:latin typeface="Century Gothic" panose="020B0502020202020204"/>
              </a:rPr>
              <a:t>(S’oppose au style autocratique Lewin, </a:t>
            </a:r>
            <a:r>
              <a:rPr lang="fr-FR" b="1" dirty="0" err="1" smtClean="0">
                <a:solidFill>
                  <a:prstClr val="white"/>
                </a:solidFill>
                <a:latin typeface="Century Gothic" panose="020B0502020202020204"/>
              </a:rPr>
              <a:t>Lipitt</a:t>
            </a:r>
            <a:r>
              <a:rPr lang="fr-FR" b="1" dirty="0" smtClean="0">
                <a:solidFill>
                  <a:prstClr val="white"/>
                </a:solidFill>
                <a:latin typeface="Century Gothic" panose="020B0502020202020204"/>
              </a:rPr>
              <a:t>, White)</a:t>
            </a:r>
          </a:p>
          <a:p>
            <a:pPr algn="ctr" defTabSz="457200"/>
            <a:endParaRPr lang="fr-FR" sz="2000" dirty="0" smtClean="0">
              <a:solidFill>
                <a:prstClr val="white"/>
              </a:solidFill>
              <a:latin typeface="Century Gothic" panose="020B0502020202020204"/>
            </a:endParaRPr>
          </a:p>
          <a:p>
            <a:pPr algn="ctr" defTabSz="457200"/>
            <a:r>
              <a:rPr lang="fr-FR" sz="2000" dirty="0" smtClean="0">
                <a:solidFill>
                  <a:prstClr val="white"/>
                </a:solidFill>
                <a:latin typeface="Century Gothic" panose="020B0502020202020204"/>
              </a:rPr>
              <a:t>Le </a:t>
            </a:r>
            <a:r>
              <a:rPr lang="fr-FR" sz="2000" dirty="0">
                <a:solidFill>
                  <a:prstClr val="white"/>
                </a:solidFill>
                <a:latin typeface="Century Gothic" panose="020B0502020202020204"/>
              </a:rPr>
              <a:t>porteur du changement comme un Chef d’Orchestre. Il peut déléguer son autorité. Il est sensible au climat du groupe. </a:t>
            </a:r>
          </a:p>
          <a:p>
            <a:pPr algn="ctr" defTabSz="457200"/>
            <a:r>
              <a:rPr lang="fr-FR" sz="2000" dirty="0">
                <a:solidFill>
                  <a:prstClr val="white"/>
                </a:solidFill>
                <a:latin typeface="Century Gothic" panose="020B0502020202020204"/>
              </a:rPr>
              <a:t>Plus de satisfaction pour les participants, plus de performance sur les groupes</a:t>
            </a:r>
          </a:p>
          <a:p>
            <a:pPr algn="ctr" defTabSz="457200"/>
            <a:endParaRPr lang="fr-FR" dirty="0" smtClean="0">
              <a:solidFill>
                <a:prstClr val="white"/>
              </a:solidFill>
              <a:latin typeface="Century Gothic" panose="020B0502020202020204"/>
            </a:endParaRPr>
          </a:p>
          <a:p>
            <a:pPr algn="ctr" defTabSz="457200"/>
            <a:r>
              <a:rPr lang="fr-FR" sz="2000" b="1" dirty="0" smtClean="0">
                <a:solidFill>
                  <a:prstClr val="white"/>
                </a:solidFill>
                <a:latin typeface="Century Gothic" panose="020B0502020202020204"/>
              </a:rPr>
              <a:t>Sur </a:t>
            </a:r>
            <a:r>
              <a:rPr lang="fr-FR" sz="2000" b="1" dirty="0">
                <a:solidFill>
                  <a:prstClr val="white"/>
                </a:solidFill>
                <a:latin typeface="Century Gothic" panose="020B0502020202020204"/>
              </a:rPr>
              <a:t>les groupes restreints : Maximum d’efficacité.</a:t>
            </a:r>
          </a:p>
          <a:p>
            <a:pPr defTabSz="457200"/>
            <a:endParaRPr lang="fr-FR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761136" y="1264268"/>
            <a:ext cx="5209163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fr-FR" dirty="0">
                <a:solidFill>
                  <a:schemeClr val="accent1"/>
                </a:solidFill>
                <a:latin typeface="Century Gothic" panose="020B0502020202020204"/>
              </a:rPr>
              <a:t>Comment développer la créativité des membres, le potentiel d’innovation.</a:t>
            </a:r>
          </a:p>
          <a:p>
            <a:pPr lvl="0" defTabSz="457200"/>
            <a:endParaRPr lang="fr-FR" dirty="0">
              <a:solidFill>
                <a:schemeClr val="accent1"/>
              </a:solidFill>
              <a:latin typeface="Century Gothic" panose="020B0502020202020204"/>
            </a:endParaRPr>
          </a:p>
          <a:p>
            <a:pPr lvl="0" defTabSz="457200"/>
            <a:r>
              <a:rPr lang="fr-FR" sz="2000" b="1" dirty="0">
                <a:solidFill>
                  <a:schemeClr val="accent1"/>
                </a:solidFill>
                <a:latin typeface="Century Gothic" panose="020B0502020202020204"/>
              </a:rPr>
              <a:t>Approche : Supériorité de la discussion plutôt que de la conférence.</a:t>
            </a:r>
          </a:p>
          <a:p>
            <a:pPr lvl="0" defTabSz="457200"/>
            <a:endParaRPr lang="fr-FR" dirty="0">
              <a:solidFill>
                <a:schemeClr val="accent1"/>
              </a:solidFill>
              <a:latin typeface="Century Gothic" panose="020B0502020202020204"/>
            </a:endParaRPr>
          </a:p>
          <a:p>
            <a:pPr marL="285750" lvl="0" indent="-17463" defTabSz="45720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1"/>
                </a:solidFill>
                <a:latin typeface="Century Gothic" panose="020B0502020202020204"/>
              </a:rPr>
              <a:t>Besoin de débattre librement des contraintes et des idées.</a:t>
            </a:r>
          </a:p>
          <a:p>
            <a:pPr marL="285750" lvl="0" indent="-17463" defTabSz="45720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1"/>
                </a:solidFill>
                <a:latin typeface="Century Gothic" panose="020B0502020202020204"/>
              </a:rPr>
              <a:t>Adhésion, recherche de consensus</a:t>
            </a:r>
          </a:p>
          <a:p>
            <a:pPr marL="285750" lvl="0" indent="-17463" defTabSz="457200">
              <a:buFont typeface="Wingdings" panose="05000000000000000000" pitchFamily="2" charset="2"/>
              <a:buChar char="Ø"/>
            </a:pPr>
            <a:endParaRPr lang="fr-FR" dirty="0">
              <a:solidFill>
                <a:schemeClr val="accent1"/>
              </a:solidFill>
              <a:latin typeface="Century Gothic" panose="020B0502020202020204"/>
            </a:endParaRPr>
          </a:p>
          <a:p>
            <a:pPr marL="285750" lvl="0" indent="-17463" defTabSz="457200">
              <a:buFont typeface="Wingdings" panose="05000000000000000000" pitchFamily="2" charset="2"/>
              <a:buChar char="Ø"/>
            </a:pPr>
            <a:endParaRPr lang="fr-FR" dirty="0">
              <a:solidFill>
                <a:schemeClr val="accent1"/>
              </a:solidFill>
              <a:latin typeface="Century Gothic" panose="020B0502020202020204"/>
            </a:endParaRPr>
          </a:p>
          <a:p>
            <a:pPr lvl="0" defTabSz="457200"/>
            <a:r>
              <a:rPr lang="fr-FR" sz="1700" b="1" dirty="0">
                <a:solidFill>
                  <a:schemeClr val="accent1"/>
                </a:solidFill>
                <a:latin typeface="Century Gothic" panose="020B0502020202020204"/>
              </a:rPr>
              <a:t>Selon Faucheux et Moscovici (1958-1960) ; 3 formes de créativité :</a:t>
            </a:r>
          </a:p>
          <a:p>
            <a:pPr marL="342900" lvl="0" indent="-342900" defTabSz="457200">
              <a:buFont typeface="+mj-lt"/>
              <a:buAutoNum type="arabicPeriod"/>
            </a:pPr>
            <a:r>
              <a:rPr lang="fr-FR" sz="1500" dirty="0">
                <a:solidFill>
                  <a:schemeClr val="accent1"/>
                </a:solidFill>
                <a:latin typeface="Century Gothic" panose="020B0502020202020204"/>
              </a:rPr>
              <a:t>Expression artistique</a:t>
            </a:r>
          </a:p>
          <a:p>
            <a:pPr marL="342900" lvl="0" indent="-342900" defTabSz="457200">
              <a:buFont typeface="+mj-lt"/>
              <a:buAutoNum type="arabicPeriod"/>
            </a:pPr>
            <a:r>
              <a:rPr lang="fr-FR" sz="1500" dirty="0">
                <a:solidFill>
                  <a:schemeClr val="accent1"/>
                </a:solidFill>
                <a:latin typeface="Century Gothic" panose="020B0502020202020204"/>
              </a:rPr>
              <a:t>Orientée : travail de groupe orienté par la nécessité de faire adhérer un élément au système</a:t>
            </a:r>
          </a:p>
          <a:p>
            <a:pPr marL="342900" lvl="0" indent="-342900" defTabSz="457200">
              <a:buFont typeface="+mj-lt"/>
              <a:buAutoNum type="arabicPeriod"/>
            </a:pPr>
            <a:r>
              <a:rPr lang="fr-FR" sz="1500" dirty="0">
                <a:solidFill>
                  <a:schemeClr val="accent1"/>
                </a:solidFill>
                <a:latin typeface="Century Gothic" panose="020B0502020202020204"/>
              </a:rPr>
              <a:t>Constructive : faire la liaison entre plusieurs éléments</a:t>
            </a:r>
          </a:p>
        </p:txBody>
      </p:sp>
    </p:spTree>
    <p:extLst>
      <p:ext uri="{BB962C8B-B14F-4D97-AF65-F5344CB8AC3E}">
        <p14:creationId xmlns:p14="http://schemas.microsoft.com/office/powerpoint/2010/main" val="380085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9090" y="759591"/>
            <a:ext cx="6879020" cy="1325563"/>
          </a:xfrm>
        </p:spPr>
        <p:txBody>
          <a:bodyPr>
            <a:normAutofit fontScale="90000"/>
          </a:bodyPr>
          <a:lstStyle/>
          <a:p>
            <a:r>
              <a:rPr lang="fr-FR" sz="3100" dirty="0" smtClean="0"/>
              <a:t>Un outil pour aider au Management coopératif et créatif : Le </a:t>
            </a:r>
            <a:r>
              <a:rPr lang="fr-FR" sz="3100" dirty="0"/>
              <a:t>Tableau de Kanban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dirty="0"/>
              <a:t>Utilisation des signaux visuels et implication de l’équipe.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dirty="0"/>
              <a:t>Limiter le travail en cours,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dirty="0"/>
              <a:t>Maximiser l’efficacité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dirty="0"/>
              <a:t>Mettre de l’ordre dans le travail quotidien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dirty="0"/>
              <a:t>Respect des personnes et amélioration continue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dirty="0"/>
              <a:t>Organisation collective</a:t>
            </a:r>
          </a:p>
          <a:p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D54E-39B5-4268-B5E0-857917F121CB}" type="datetime1">
              <a:rPr lang="fr-FR" smtClean="0"/>
              <a:t>16/01/2025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9" name="Image 8" descr="C:\Users\sombjoh\AppData\Local\Microsoft\Windows\INetCache\Content.Word\Untitled-desig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256" y="1122808"/>
            <a:ext cx="5301605" cy="384673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Espace réservé du contenu 9"/>
          <p:cNvSpPr txBox="1">
            <a:spLocks noGrp="1"/>
          </p:cNvSpPr>
          <p:nvPr>
            <p:ph sz="half" idx="2"/>
          </p:nvPr>
        </p:nvSpPr>
        <p:spPr>
          <a:xfrm>
            <a:off x="6952592" y="5064125"/>
            <a:ext cx="5123794" cy="1124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smtClean="0"/>
              <a:t>Histoire  A faire    En Cours  Testé    Approuvé</a:t>
            </a:r>
          </a:p>
          <a:p>
            <a:pPr algn="ctr"/>
            <a:endParaRPr lang="fr-FR" sz="1400" dirty="0" smtClean="0"/>
          </a:p>
          <a:p>
            <a:pPr algn="ctr"/>
            <a:r>
              <a:rPr lang="fr-FR" dirty="0" smtClean="0"/>
              <a:t>Pas plus de 3 tâches par colonne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1200950" y="898101"/>
            <a:ext cx="707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FreePik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32738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3) Déceler et Neutraliser </a:t>
            </a:r>
            <a:r>
              <a:rPr lang="fr-FR" dirty="0"/>
              <a:t>les Irritants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0040" y="1690688"/>
            <a:ext cx="6492240" cy="4486275"/>
          </a:xfrm>
        </p:spPr>
        <p:txBody>
          <a:bodyPr>
            <a:normAutofit fontScale="925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1"/>
                </a:solidFill>
              </a:rPr>
              <a:t>Un irritant est quelque chose dans le service de non urgent mais dont la récurrence provoque un mécontentement de fond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1"/>
                </a:solidFill>
              </a:rPr>
              <a:t>Cela peut être : un téléphone </a:t>
            </a:r>
            <a:r>
              <a:rPr lang="fr-FR" dirty="0" smtClean="0">
                <a:solidFill>
                  <a:schemeClr val="accent1"/>
                </a:solidFill>
              </a:rPr>
              <a:t>qui ne </a:t>
            </a:r>
            <a:r>
              <a:rPr lang="fr-FR" dirty="0">
                <a:solidFill>
                  <a:schemeClr val="accent1"/>
                </a:solidFill>
              </a:rPr>
              <a:t>marche pas, un micro-onde en panne, une cafetière qui fuit, un logiciel qui plante, le planning d’entretien qui est non efficace….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accent1"/>
                </a:solidFill>
              </a:rPr>
              <a:t>Idée </a:t>
            </a:r>
            <a:r>
              <a:rPr lang="fr-FR" dirty="0">
                <a:solidFill>
                  <a:schemeClr val="accent1"/>
                </a:solidFill>
              </a:rPr>
              <a:t>: travailler à déceler et neutraliser les irritants dans un service pour que l’équipe soit dans de meilleures dispositions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1"/>
                </a:solidFill>
              </a:rPr>
              <a:t>Pourquoi ? Car, comment amener un changement si on est pas capable de régler les </a:t>
            </a:r>
            <a:r>
              <a:rPr lang="fr-FR" dirty="0" err="1">
                <a:solidFill>
                  <a:schemeClr val="accent1"/>
                </a:solidFill>
              </a:rPr>
              <a:t>pbs</a:t>
            </a:r>
            <a:r>
              <a:rPr lang="fr-FR" dirty="0">
                <a:solidFill>
                  <a:schemeClr val="accent1"/>
                </a:solidFill>
              </a:rPr>
              <a:t> existants ?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446499" y="2024230"/>
            <a:ext cx="4114800" cy="283154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2000" b="1" dirty="0">
                <a:solidFill>
                  <a:schemeClr val="bg1"/>
                </a:solidFill>
              </a:rPr>
              <a:t>Reconnaitre l’existence de ses </a:t>
            </a:r>
            <a:r>
              <a:rPr lang="fr-FR" sz="2000" b="1" dirty="0" smtClean="0">
                <a:solidFill>
                  <a:schemeClr val="bg1"/>
                </a:solidFill>
              </a:rPr>
              <a:t>irritants</a:t>
            </a:r>
          </a:p>
          <a:p>
            <a:pPr marL="342900" indent="-342900">
              <a:buFont typeface="+mj-lt"/>
              <a:buAutoNum type="arabicPeriod"/>
            </a:pPr>
            <a:endParaRPr lang="fr-FR" sz="2000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2000" b="1" dirty="0">
                <a:solidFill>
                  <a:schemeClr val="bg1"/>
                </a:solidFill>
              </a:rPr>
              <a:t>Ne pas minimiser les irritants pointés du doigt par </a:t>
            </a:r>
            <a:r>
              <a:rPr lang="fr-FR" sz="2000" b="1" dirty="0" smtClean="0">
                <a:solidFill>
                  <a:schemeClr val="bg1"/>
                </a:solidFill>
              </a:rPr>
              <a:t>l’équipe</a:t>
            </a:r>
          </a:p>
          <a:p>
            <a:pPr marL="342900" indent="-342900">
              <a:buFont typeface="+mj-lt"/>
              <a:buAutoNum type="arabicPeriod"/>
            </a:pPr>
            <a:endParaRPr lang="fr-FR" sz="2000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2000" b="1" dirty="0">
                <a:solidFill>
                  <a:schemeClr val="bg1"/>
                </a:solidFill>
              </a:rPr>
              <a:t>Neutraliser les irritants immédiatement si possible</a:t>
            </a:r>
          </a:p>
          <a:p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6812280" y="5044940"/>
            <a:ext cx="5216810" cy="13114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7765306" y="5302050"/>
            <a:ext cx="3310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</a:rPr>
              <a:t>Conf</a:t>
            </a:r>
            <a:r>
              <a:rPr lang="fr-FR" b="1" dirty="0" smtClean="0">
                <a:solidFill>
                  <a:schemeClr val="bg1"/>
                </a:solidFill>
              </a:rPr>
              <a:t> : Le travail </a:t>
            </a:r>
            <a:r>
              <a:rPr lang="fr-FR" b="1" dirty="0" smtClean="0">
                <a:solidFill>
                  <a:schemeClr val="bg1"/>
                </a:solidFill>
              </a:rPr>
              <a:t>du Chu de Poitiers </a:t>
            </a:r>
            <a:r>
              <a:rPr lang="fr-FR" b="1" dirty="0" smtClean="0">
                <a:solidFill>
                  <a:schemeClr val="bg1"/>
                </a:solidFill>
              </a:rPr>
              <a:t>sur </a:t>
            </a:r>
            <a:r>
              <a:rPr lang="fr-FR" b="1" dirty="0" smtClean="0">
                <a:solidFill>
                  <a:schemeClr val="bg1"/>
                </a:solidFill>
              </a:rPr>
              <a:t>les Irritants en 2021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24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Comment déceler </a:t>
            </a:r>
            <a:r>
              <a:rPr lang="fr-FR" dirty="0"/>
              <a:t>les Irritants au sein du service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5029200" cy="1694815"/>
          </a:xfrm>
        </p:spPr>
        <p:txBody>
          <a:bodyPr>
            <a:normAutofit fontScale="925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accent1"/>
                </a:solidFill>
              </a:rPr>
              <a:t>Première étape : Lister et organiser les irritants opérationnels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accent1"/>
                </a:solidFill>
              </a:rPr>
              <a:t>Utiliser plusieurs supports : photos, dessins, schéma, écrit etc…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6587355" y="1592120"/>
            <a:ext cx="49780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chemeClr val="accent1"/>
                </a:solidFill>
              </a:rPr>
              <a:t>Deuxième étape : 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fr-FR" sz="2000" dirty="0">
              <a:solidFill>
                <a:schemeClr val="accent1"/>
              </a:solidFill>
            </a:endParaRP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chemeClr val="accent1"/>
                </a:solidFill>
              </a:rPr>
              <a:t>Regrouper toutes les infos, les partager avec l’équipe.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000" dirty="0">
              <a:solidFill>
                <a:schemeClr val="accent1"/>
              </a:solidFill>
            </a:endParaRPr>
          </a:p>
          <a:p>
            <a:r>
              <a:rPr lang="fr-FR" dirty="0" smtClean="0">
                <a:solidFill>
                  <a:schemeClr val="accent1"/>
                </a:solidFill>
              </a:rPr>
              <a:t>Utiliser des gommettes de couleurs pour sélectionner les « prioritaires » et les « faciles »</a:t>
            </a:r>
          </a:p>
          <a:p>
            <a:r>
              <a:rPr lang="fr-FR" dirty="0" smtClean="0">
                <a:solidFill>
                  <a:schemeClr val="accent1"/>
                </a:solidFill>
              </a:rPr>
              <a:t>Ex : Rouge pour les « prioritaires »</a:t>
            </a:r>
          </a:p>
          <a:p>
            <a:r>
              <a:rPr lang="fr-FR" dirty="0" smtClean="0">
                <a:solidFill>
                  <a:schemeClr val="accent1"/>
                </a:solidFill>
              </a:rPr>
              <a:t>Vert pour les « faciles »</a:t>
            </a:r>
          </a:p>
          <a:p>
            <a:r>
              <a:rPr lang="fr-FR" dirty="0" smtClean="0">
                <a:solidFill>
                  <a:schemeClr val="accent1"/>
                </a:solidFill>
              </a:rPr>
              <a:t>Choisir 4 identifiants à neutraliser en priorité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000" dirty="0">
              <a:solidFill>
                <a:schemeClr val="accent1"/>
              </a:solidFill>
            </a:endParaRPr>
          </a:p>
          <a:p>
            <a:pPr marL="342900" indent="-342900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chemeClr val="accent1"/>
                </a:solidFill>
              </a:rPr>
              <a:t>Troisième étape 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chemeClr val="accent1"/>
                </a:solidFill>
              </a:rPr>
              <a:t>Au bout d’une semaine</a:t>
            </a:r>
          </a:p>
          <a:p>
            <a:endParaRPr lang="fr-FR" sz="2000" dirty="0">
              <a:solidFill>
                <a:schemeClr val="accent1"/>
              </a:solidFill>
            </a:endParaRPr>
          </a:p>
          <a:p>
            <a:r>
              <a:rPr lang="fr-FR" dirty="0" smtClean="0">
                <a:solidFill>
                  <a:schemeClr val="accent1"/>
                </a:solidFill>
              </a:rPr>
              <a:t>Refaire un point sur les irritants neutralisés et les prochains dont on veut s’occuper</a:t>
            </a:r>
            <a:endParaRPr lang="fr-FR" dirty="0">
              <a:solidFill>
                <a:schemeClr val="accent1"/>
              </a:solidFill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97677"/>
              </p:ext>
            </p:extLst>
          </p:nvPr>
        </p:nvGraphicFramePr>
        <p:xfrm>
          <a:off x="530606" y="3876952"/>
          <a:ext cx="5803895" cy="1833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27489">
                  <a:extLst>
                    <a:ext uri="{9D8B030D-6E8A-4147-A177-3AD203B41FA5}">
                      <a16:colId xmlns:a16="http://schemas.microsoft.com/office/drawing/2014/main" val="2182690124"/>
                    </a:ext>
                  </a:extLst>
                </a:gridCol>
                <a:gridCol w="2876406">
                  <a:extLst>
                    <a:ext uri="{9D8B030D-6E8A-4147-A177-3AD203B41FA5}">
                      <a16:colId xmlns:a16="http://schemas.microsoft.com/office/drawing/2014/main" val="650167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Les conditions de travail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L’organisation du travail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952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Les cailloux</a:t>
                      </a:r>
                      <a:r>
                        <a:rPr lang="fr-FR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dans la chaussure, même les grains de sable.</a:t>
                      </a:r>
                    </a:p>
                    <a:p>
                      <a:r>
                        <a:rPr lang="fr-FR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Les petites gènes perpétuelles</a:t>
                      </a:r>
                      <a:endParaRPr lang="fr-FR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Les tâches</a:t>
                      </a:r>
                      <a:r>
                        <a:rPr lang="fr-FR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sans valeur ajoutées, répétitives et chronophages, outils obsolètes</a:t>
                      </a:r>
                      <a:endParaRPr lang="fr-FR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33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88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9676" y="191996"/>
            <a:ext cx="10515600" cy="1325563"/>
          </a:xfrm>
          <a:solidFill>
            <a:schemeClr val="bg2">
              <a:alpha val="40000"/>
            </a:schemeClr>
          </a:solidFill>
        </p:spPr>
        <p:txBody>
          <a:bodyPr>
            <a:normAutofit fontScale="90000"/>
          </a:bodyPr>
          <a:lstStyle/>
          <a:p>
            <a:r>
              <a:rPr lang="fr-FR" dirty="0" smtClean="0"/>
              <a:t>Outil pour faire entrer des collaborateurs dans un processus de changement :</a:t>
            </a:r>
            <a:br>
              <a:rPr lang="fr-FR" dirty="0" smtClean="0"/>
            </a:br>
            <a:r>
              <a:rPr lang="fr-FR" dirty="0" smtClean="0"/>
              <a:t>La </a:t>
            </a:r>
            <a:r>
              <a:rPr lang="fr-FR" dirty="0"/>
              <a:t>Stratégie des petits </a:t>
            </a:r>
            <a:r>
              <a:rPr lang="fr-FR" dirty="0" smtClean="0"/>
              <a:t>Pas</a:t>
            </a:r>
            <a:r>
              <a:rPr lang="fr-FR" dirty="0"/>
              <a:t> </a:t>
            </a:r>
            <a:r>
              <a:rPr lang="fr-FR" dirty="0" smtClean="0"/>
              <a:t> </a:t>
            </a:r>
            <a:r>
              <a:rPr lang="fr-FR" sz="2800" dirty="0" smtClean="0"/>
              <a:t>Méthode </a:t>
            </a:r>
            <a:r>
              <a:rPr lang="fr-FR" sz="2800" dirty="0"/>
              <a:t>Kaizen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4979276" cy="4351338"/>
          </a:xfrm>
          <a:solidFill>
            <a:schemeClr val="bg2">
              <a:lumMod val="95000"/>
              <a:alpha val="99000"/>
            </a:schemeClr>
          </a:solidFill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Kai et Zen (Amélioration continue)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Postulat </a:t>
            </a:r>
            <a:r>
              <a:rPr lang="fr-FR" dirty="0"/>
              <a:t>: Le cerveau est un Marathonien, pas un Sprinter</a:t>
            </a:r>
            <a:r>
              <a:rPr lang="fr-FR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Stratégie des petits pas pour contrer/tromper notre système de défense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Pour notre cerveau, le changement c’est l’inconnu et l’inconnu c’est dangereux. (Système de Survie</a:t>
            </a:r>
            <a:r>
              <a:rPr lang="fr-FR" dirty="0" smtClean="0"/>
              <a:t>)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Bienveillance </a:t>
            </a:r>
            <a:r>
              <a:rPr lang="fr-FR" dirty="0"/>
              <a:t>et sans jugement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Sortir de sa zone de confort mais pas trop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L’addition des activités qui tendent vers l’objectif.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153807" y="3102632"/>
            <a:ext cx="5602764" cy="313932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La mise en place de petites actions concrètes, et donc moins </a:t>
            </a:r>
            <a:r>
              <a:rPr lang="fr-FR" b="1" dirty="0" smtClean="0">
                <a:solidFill>
                  <a:schemeClr val="bg1"/>
                </a:solidFill>
              </a:rPr>
              <a:t>coûteuses</a:t>
            </a:r>
          </a:p>
          <a:p>
            <a:endParaRPr lang="fr-FR" b="1" dirty="0" smtClean="0">
              <a:solidFill>
                <a:schemeClr val="bg1"/>
              </a:solidFill>
            </a:endParaRPr>
          </a:p>
          <a:p>
            <a:r>
              <a:rPr lang="fr-FR" b="1" dirty="0">
                <a:solidFill>
                  <a:schemeClr val="bg1"/>
                </a:solidFill>
              </a:rPr>
              <a:t>Le suivi des actions mises en </a:t>
            </a:r>
            <a:r>
              <a:rPr lang="fr-FR" b="1" dirty="0" smtClean="0">
                <a:solidFill>
                  <a:schemeClr val="bg1"/>
                </a:solidFill>
              </a:rPr>
              <a:t>place</a:t>
            </a:r>
          </a:p>
          <a:p>
            <a:endParaRPr lang="fr-FR" b="1" dirty="0">
              <a:solidFill>
                <a:schemeClr val="bg1"/>
              </a:solidFill>
            </a:endParaRPr>
          </a:p>
          <a:p>
            <a:r>
              <a:rPr lang="fr-FR" b="1" dirty="0">
                <a:solidFill>
                  <a:schemeClr val="bg1"/>
                </a:solidFill>
              </a:rPr>
              <a:t>La définition d’objectifs </a:t>
            </a:r>
            <a:r>
              <a:rPr lang="fr-FR" b="1" dirty="0" smtClean="0">
                <a:solidFill>
                  <a:schemeClr val="bg1"/>
                </a:solidFill>
              </a:rPr>
              <a:t>réalistes</a:t>
            </a:r>
          </a:p>
          <a:p>
            <a:endParaRPr lang="fr-FR" b="1" dirty="0">
              <a:solidFill>
                <a:schemeClr val="bg1"/>
              </a:solidFill>
            </a:endParaRPr>
          </a:p>
          <a:p>
            <a:r>
              <a:rPr lang="fr-FR" b="1" dirty="0">
                <a:solidFill>
                  <a:schemeClr val="bg1"/>
                </a:solidFill>
              </a:rPr>
              <a:t>Le travail d’équipe, l’exploitation des compétences en interne plus que l’appel à des spécialistes externes, plus onéreux et moins concernés.</a:t>
            </a:r>
          </a:p>
          <a:p>
            <a:endParaRPr lang="fr-FR" b="1" dirty="0"/>
          </a:p>
        </p:txBody>
      </p:sp>
      <p:sp>
        <p:nvSpPr>
          <p:cNvPr id="9" name="Espace réservé du texte 4"/>
          <p:cNvSpPr txBox="1">
            <a:spLocks/>
          </p:cNvSpPr>
          <p:nvPr/>
        </p:nvSpPr>
        <p:spPr>
          <a:xfrm rot="10800000" flipV="1">
            <a:off x="6153807" y="1612142"/>
            <a:ext cx="5764924" cy="1187042"/>
          </a:xfrm>
          <a:prstGeom prst="rect">
            <a:avLst/>
          </a:prstGeom>
          <a:solidFill>
            <a:schemeClr val="accent6">
              <a:alpha val="74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0DD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bg1"/>
                </a:solidFill>
              </a:rPr>
              <a:t>Dans une dynamique progressive, permanente et collaborative, la méthode </a:t>
            </a:r>
            <a:r>
              <a:rPr lang="fr-FR" b="1" dirty="0" err="1" smtClean="0">
                <a:solidFill>
                  <a:schemeClr val="bg1"/>
                </a:solidFill>
              </a:rPr>
              <a:t>Kaisen</a:t>
            </a:r>
            <a:r>
              <a:rPr lang="fr-FR" b="1" dirty="0" smtClean="0">
                <a:solidFill>
                  <a:schemeClr val="bg1"/>
                </a:solidFill>
              </a:rPr>
              <a:t> encourage :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30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570306" cy="1325563"/>
          </a:xfrm>
        </p:spPr>
        <p:txBody>
          <a:bodyPr/>
          <a:lstStyle/>
          <a:p>
            <a:r>
              <a:rPr lang="fr-FR" dirty="0" smtClean="0"/>
              <a:t>La </a:t>
            </a:r>
            <a:r>
              <a:rPr lang="fr-FR" dirty="0"/>
              <a:t>R</a:t>
            </a:r>
            <a:r>
              <a:rPr lang="fr-FR" dirty="0" smtClean="0"/>
              <a:t>ésistance </a:t>
            </a:r>
            <a:r>
              <a:rPr lang="fr-FR" dirty="0"/>
              <a:t>au </a:t>
            </a:r>
            <a:r>
              <a:rPr lang="fr-FR" dirty="0" smtClean="0"/>
              <a:t>changement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Non, c’est normal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C’est une question de survie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C’est une question de Contexte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C’est une question de confiance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C’est une manière de se protéger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Résister au changement ne fait pas de nous des mauvaises personnes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Ça a une dimension biologique/neurologique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C’est aussi lutter pour conserver des acquis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Ça n’est pas méprisable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7" name="Ellipse 6"/>
          <p:cNvSpPr/>
          <p:nvPr/>
        </p:nvSpPr>
        <p:spPr>
          <a:xfrm rot="1153375">
            <a:off x="8509519" y="325623"/>
            <a:ext cx="3564294" cy="178702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/>
              <a:t>C’est Grave Docteur ?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76140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8569" y="17931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Conclusion </a:t>
            </a:r>
            <a:br>
              <a:rPr lang="fr-FR" dirty="0" smtClean="0"/>
            </a:br>
            <a:r>
              <a:rPr lang="fr-FR" dirty="0" smtClean="0"/>
              <a:t>Etre </a:t>
            </a:r>
            <a:r>
              <a:rPr lang="fr-FR" dirty="0"/>
              <a:t>un agent du changement c’est : 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2607" y="1238597"/>
            <a:ext cx="6665563" cy="5127532"/>
          </a:xfrm>
        </p:spPr>
        <p:txBody>
          <a:bodyPr>
            <a:normAutofit fontScale="55000" lnSpcReduction="20000"/>
          </a:bodyPr>
          <a:lstStyle/>
          <a:p>
            <a:r>
              <a:rPr lang="fr-FR" sz="2900" dirty="0">
                <a:solidFill>
                  <a:schemeClr val="accent1"/>
                </a:solidFill>
              </a:rPr>
              <a:t>Tenir compte du contexte</a:t>
            </a:r>
          </a:p>
          <a:p>
            <a:endParaRPr lang="fr-FR" sz="2900" dirty="0">
              <a:solidFill>
                <a:schemeClr val="accent1"/>
              </a:solidFill>
            </a:endParaRPr>
          </a:p>
          <a:p>
            <a:r>
              <a:rPr lang="fr-FR" sz="2900" dirty="0">
                <a:solidFill>
                  <a:schemeClr val="accent1"/>
                </a:solidFill>
              </a:rPr>
              <a:t>Ne pas prendre personnellement la résistance</a:t>
            </a:r>
          </a:p>
          <a:p>
            <a:endParaRPr lang="fr-FR" sz="2900" dirty="0">
              <a:solidFill>
                <a:schemeClr val="accent1"/>
              </a:solidFill>
            </a:endParaRPr>
          </a:p>
          <a:p>
            <a:r>
              <a:rPr lang="fr-FR" sz="2900" dirty="0">
                <a:solidFill>
                  <a:schemeClr val="accent1"/>
                </a:solidFill>
              </a:rPr>
              <a:t>Ne pas oublier que vous n’en êtes pas au même stade que les agents/salariés dans le </a:t>
            </a:r>
            <a:r>
              <a:rPr lang="fr-FR" sz="2900" dirty="0" err="1">
                <a:solidFill>
                  <a:schemeClr val="accent1"/>
                </a:solidFill>
              </a:rPr>
              <a:t>process</a:t>
            </a:r>
            <a:endParaRPr lang="fr-FR" sz="2900" dirty="0">
              <a:solidFill>
                <a:schemeClr val="accent1"/>
              </a:solidFill>
            </a:endParaRPr>
          </a:p>
          <a:p>
            <a:endParaRPr lang="fr-FR" sz="2900" dirty="0">
              <a:solidFill>
                <a:schemeClr val="accent1"/>
              </a:solidFill>
            </a:endParaRPr>
          </a:p>
          <a:p>
            <a:r>
              <a:rPr lang="fr-FR" sz="2900" dirty="0">
                <a:solidFill>
                  <a:schemeClr val="accent1"/>
                </a:solidFill>
              </a:rPr>
              <a:t>Préparer l’intervention en amont/Préparer des outils</a:t>
            </a:r>
          </a:p>
          <a:p>
            <a:endParaRPr lang="fr-FR" sz="2900" dirty="0">
              <a:solidFill>
                <a:schemeClr val="accent1"/>
              </a:solidFill>
            </a:endParaRPr>
          </a:p>
          <a:p>
            <a:r>
              <a:rPr lang="fr-FR" sz="2900" dirty="0">
                <a:solidFill>
                  <a:schemeClr val="accent1"/>
                </a:solidFill>
              </a:rPr>
              <a:t>Adapter/Utiliser les outils par rapport à l’équipe, faire preuve d’une grande adaptabilité</a:t>
            </a:r>
          </a:p>
          <a:p>
            <a:endParaRPr lang="fr-FR" sz="2900" dirty="0">
              <a:solidFill>
                <a:schemeClr val="accent1"/>
              </a:solidFill>
            </a:endParaRPr>
          </a:p>
          <a:p>
            <a:r>
              <a:rPr lang="fr-FR" sz="2900" dirty="0">
                <a:solidFill>
                  <a:schemeClr val="accent1"/>
                </a:solidFill>
              </a:rPr>
              <a:t>Avoir un plan d’action mais ne pas faire preuve de rigidité</a:t>
            </a:r>
          </a:p>
          <a:p>
            <a:endParaRPr lang="fr-FR" sz="2900" dirty="0">
              <a:solidFill>
                <a:schemeClr val="accent1"/>
              </a:solidFill>
            </a:endParaRPr>
          </a:p>
          <a:p>
            <a:r>
              <a:rPr lang="fr-FR" sz="2900" dirty="0">
                <a:solidFill>
                  <a:schemeClr val="accent1"/>
                </a:solidFill>
              </a:rPr>
              <a:t>Etre un leader créatif</a:t>
            </a:r>
          </a:p>
          <a:p>
            <a:endParaRPr lang="fr-FR" sz="2900" dirty="0">
              <a:solidFill>
                <a:schemeClr val="accent1"/>
              </a:solidFill>
            </a:endParaRPr>
          </a:p>
          <a:p>
            <a:r>
              <a:rPr lang="fr-FR" sz="2900" dirty="0">
                <a:solidFill>
                  <a:schemeClr val="accent1"/>
                </a:solidFill>
              </a:rPr>
              <a:t>Valoriser/ Impliquer/Donner du contrôle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30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171" y="1027906"/>
            <a:ext cx="5163829" cy="516382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638692" y="6089130"/>
            <a:ext cx="1876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Image : </a:t>
            </a:r>
            <a:r>
              <a:rPr lang="fr-FR" sz="1200" dirty="0" err="1" smtClean="0"/>
              <a:t>Artguru.ia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9760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79896"/>
          </a:xfrm>
        </p:spPr>
        <p:txBody>
          <a:bodyPr>
            <a:normAutofit/>
          </a:bodyPr>
          <a:lstStyle/>
          <a:p>
            <a:r>
              <a:rPr lang="fr-FR" dirty="0"/>
              <a:t>Le questionnaire d’Oreg traduit en </a:t>
            </a:r>
            <a:r>
              <a:rPr lang="fr-FR" dirty="0" smtClean="0"/>
              <a:t>Français</a:t>
            </a:r>
            <a:br>
              <a:rPr lang="fr-FR" dirty="0" smtClean="0"/>
            </a:br>
            <a:r>
              <a:rPr lang="fr-FR" sz="2200" b="0" dirty="0">
                <a:latin typeface="Calibri" panose="020F0502020204030204" pitchFamily="34" charset="0"/>
                <a:hlinkClick r:id="rId2"/>
              </a:rPr>
              <a:t>https://my.cpias-nouvelle-aquitaine.fr/resistance_au_changement/</a:t>
            </a:r>
            <a:endParaRPr lang="fr-FR" sz="2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90688"/>
            <a:ext cx="10796752" cy="4675441"/>
          </a:xfrm>
        </p:spPr>
        <p:txBody>
          <a:bodyPr>
            <a:normAutofit fontScale="92500" lnSpcReduction="10000"/>
          </a:bodyPr>
          <a:lstStyle/>
          <a:p>
            <a:r>
              <a:rPr lang="fr-FR" sz="3200" b="1" dirty="0">
                <a:solidFill>
                  <a:schemeClr val="accent1"/>
                </a:solidFill>
              </a:rPr>
              <a:t>4 dimensions :</a:t>
            </a:r>
          </a:p>
          <a:p>
            <a:r>
              <a:rPr lang="fr-FR" sz="3200" b="1" dirty="0">
                <a:solidFill>
                  <a:schemeClr val="accent1"/>
                </a:solidFill>
              </a:rPr>
              <a:t>17 éléments 4 facteurs</a:t>
            </a:r>
          </a:p>
          <a:p>
            <a:r>
              <a:rPr lang="fr-FR" b="1" dirty="0">
                <a:solidFill>
                  <a:schemeClr val="accent1"/>
                </a:solidFill>
              </a:rPr>
              <a:t>Recherche de routine </a:t>
            </a:r>
            <a:r>
              <a:rPr lang="fr-FR" dirty="0">
                <a:solidFill>
                  <a:schemeClr val="accent1"/>
                </a:solidFill>
              </a:rPr>
              <a:t>: Dimension comportementale, propension à adopter des </a:t>
            </a:r>
            <a:r>
              <a:rPr lang="fr-FR" dirty="0" smtClean="0">
                <a:solidFill>
                  <a:schemeClr val="accent1"/>
                </a:solidFill>
              </a:rPr>
              <a:t>routines</a:t>
            </a:r>
            <a:endParaRPr lang="fr-FR" dirty="0">
              <a:solidFill>
                <a:schemeClr val="accent1"/>
              </a:solidFill>
            </a:endParaRPr>
          </a:p>
          <a:p>
            <a:endParaRPr lang="fr-FR" dirty="0">
              <a:solidFill>
                <a:schemeClr val="accent1"/>
              </a:solidFill>
            </a:endParaRPr>
          </a:p>
          <a:p>
            <a:r>
              <a:rPr lang="fr-FR" b="1" dirty="0">
                <a:solidFill>
                  <a:schemeClr val="accent1"/>
                </a:solidFill>
              </a:rPr>
              <a:t>Réaction émotionnelle </a:t>
            </a:r>
            <a:r>
              <a:rPr lang="fr-FR" dirty="0">
                <a:solidFill>
                  <a:schemeClr val="accent1"/>
                </a:solidFill>
              </a:rPr>
              <a:t>au changement imposé : niveau de malaise face à un changement. </a:t>
            </a:r>
          </a:p>
          <a:p>
            <a:endParaRPr lang="fr-FR" b="1" dirty="0">
              <a:solidFill>
                <a:schemeClr val="accent1"/>
              </a:solidFill>
            </a:endParaRPr>
          </a:p>
          <a:p>
            <a:r>
              <a:rPr lang="fr-FR" b="1" dirty="0">
                <a:solidFill>
                  <a:schemeClr val="accent1"/>
                </a:solidFill>
              </a:rPr>
              <a:t>Focalisation à court terme </a:t>
            </a:r>
            <a:r>
              <a:rPr lang="fr-FR" dirty="0">
                <a:solidFill>
                  <a:schemeClr val="accent1"/>
                </a:solidFill>
              </a:rPr>
              <a:t>Distraction par les inconvénients à court terme liés au changement.</a:t>
            </a:r>
          </a:p>
          <a:p>
            <a:endParaRPr lang="fr-FR" dirty="0">
              <a:solidFill>
                <a:schemeClr val="accent1"/>
              </a:solidFill>
            </a:endParaRPr>
          </a:p>
          <a:p>
            <a:r>
              <a:rPr lang="fr-FR" b="1" dirty="0">
                <a:solidFill>
                  <a:schemeClr val="accent1"/>
                </a:solidFill>
              </a:rPr>
              <a:t>Rigidité Cognitive </a:t>
            </a:r>
            <a:r>
              <a:rPr lang="fr-FR" dirty="0">
                <a:solidFill>
                  <a:schemeClr val="accent1"/>
                </a:solidFill>
              </a:rPr>
              <a:t>: fréquence et facilité avec laquelle les gens changent d’avis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31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4" y="0"/>
            <a:ext cx="10226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8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résultats : 233 répondants Métropole, Département et Territoires d’Outre-Mer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19" y="1526090"/>
            <a:ext cx="4797322" cy="4830260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32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958" y="1526090"/>
            <a:ext cx="5578323" cy="4663844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414262" y="1429198"/>
            <a:ext cx="10826183" cy="4953944"/>
            <a:chOff x="448789" y="1397517"/>
            <a:chExt cx="10826183" cy="4953944"/>
          </a:xfrm>
        </p:grpSpPr>
        <p:grpSp>
          <p:nvGrpSpPr>
            <p:cNvPr id="11" name="Groupe 10"/>
            <p:cNvGrpSpPr/>
            <p:nvPr/>
          </p:nvGrpSpPr>
          <p:grpSpPr>
            <a:xfrm>
              <a:off x="448789" y="1397517"/>
              <a:ext cx="10826183" cy="4953944"/>
              <a:chOff x="448789" y="1397517"/>
              <a:chExt cx="10826183" cy="4953944"/>
            </a:xfrm>
          </p:grpSpPr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789" y="1397517"/>
                <a:ext cx="10826183" cy="4953944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1024467" y="3217333"/>
                <a:ext cx="1354666" cy="423334"/>
              </a:xfrm>
              <a:prstGeom prst="rect">
                <a:avLst/>
              </a:prstGeom>
              <a:solidFill>
                <a:srgbClr val="EAFA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2" name="ZoneTexte 11"/>
            <p:cNvSpPr txBox="1"/>
            <p:nvPr/>
          </p:nvSpPr>
          <p:spPr>
            <a:xfrm>
              <a:off x="1024467" y="3259459"/>
              <a:ext cx="13546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err="1" smtClean="0">
                  <a:solidFill>
                    <a:srgbClr val="080808"/>
                  </a:solidFill>
                </a:rPr>
                <a:t>Cratb</a:t>
              </a:r>
              <a:endParaRPr lang="fr-FR" sz="2400" b="1" dirty="0">
                <a:solidFill>
                  <a:srgbClr val="080808"/>
                </a:solidFill>
              </a:endParaRPr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31" r="19856"/>
          <a:stretch/>
        </p:blipFill>
        <p:spPr>
          <a:xfrm>
            <a:off x="815557" y="1429198"/>
            <a:ext cx="10481566" cy="586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2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scores généraux selon les 4 facteurs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5545" b="71502"/>
          <a:stretch/>
        </p:blipFill>
        <p:spPr>
          <a:xfrm>
            <a:off x="547609" y="1336894"/>
            <a:ext cx="3067912" cy="1564248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00160-9A60-419F-B6B8-DB6C39301940}" type="datetime1">
              <a:rPr lang="fr-FR" smtClean="0"/>
              <a:t>16/01/2025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33</a:t>
            </a:fld>
            <a:endParaRPr lang="fr-FR" dirty="0"/>
          </a:p>
        </p:txBody>
      </p:sp>
      <p:pic>
        <p:nvPicPr>
          <p:cNvPr id="9" name="Espace réservé du contenu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3" r="68731"/>
          <a:stretch/>
        </p:blipFill>
        <p:spPr>
          <a:xfrm>
            <a:off x="3615435" y="1413984"/>
            <a:ext cx="1334938" cy="169056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6081" b="70015"/>
          <a:stretch/>
        </p:blipFill>
        <p:spPr>
          <a:xfrm>
            <a:off x="547608" y="3765666"/>
            <a:ext cx="3411863" cy="157236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07" r="68663"/>
          <a:stretch/>
        </p:blipFill>
        <p:spPr>
          <a:xfrm>
            <a:off x="3722001" y="3860782"/>
            <a:ext cx="1638753" cy="173298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0" b="71689"/>
          <a:stretch/>
        </p:blipFill>
        <p:spPr>
          <a:xfrm>
            <a:off x="5881461" y="1506739"/>
            <a:ext cx="3295790" cy="152740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63" r="70414" b="6370"/>
          <a:stretch/>
        </p:blipFill>
        <p:spPr>
          <a:xfrm>
            <a:off x="9114459" y="1190398"/>
            <a:ext cx="2049533" cy="209870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15" b="69173"/>
          <a:stretch/>
        </p:blipFill>
        <p:spPr>
          <a:xfrm>
            <a:off x="5971921" y="3707476"/>
            <a:ext cx="3615600" cy="166955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46" r="70045"/>
          <a:stretch/>
        </p:blipFill>
        <p:spPr>
          <a:xfrm>
            <a:off x="9609124" y="3570571"/>
            <a:ext cx="1738886" cy="202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8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Quelques résultats spécifiques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77" y="1295654"/>
            <a:ext cx="11632599" cy="4663712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7799544" y="4123113"/>
            <a:ext cx="1097280" cy="324196"/>
          </a:xfrm>
          <a:prstGeom prst="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e 15"/>
          <p:cNvGrpSpPr/>
          <p:nvPr/>
        </p:nvGrpSpPr>
        <p:grpSpPr>
          <a:xfrm>
            <a:off x="416717" y="1433984"/>
            <a:ext cx="11661636" cy="4312044"/>
            <a:chOff x="-48084" y="987877"/>
            <a:chExt cx="11661636" cy="4312044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084" y="987877"/>
              <a:ext cx="11661636" cy="431204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478694" y="2621902"/>
              <a:ext cx="1455575" cy="1726163"/>
            </a:xfrm>
            <a:prstGeom prst="rect">
              <a:avLst/>
            </a:prstGeom>
            <a:solidFill>
              <a:schemeClr val="accent3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173974" y="1259252"/>
            <a:ext cx="12018026" cy="4857770"/>
            <a:chOff x="352074" y="756659"/>
            <a:chExt cx="12018026" cy="4857770"/>
          </a:xfrm>
        </p:grpSpPr>
        <p:grpSp>
          <p:nvGrpSpPr>
            <p:cNvPr id="21" name="Groupe 20"/>
            <p:cNvGrpSpPr/>
            <p:nvPr/>
          </p:nvGrpSpPr>
          <p:grpSpPr>
            <a:xfrm>
              <a:off x="352074" y="756659"/>
              <a:ext cx="12018026" cy="4857770"/>
              <a:chOff x="352074" y="756659"/>
              <a:chExt cx="12018026" cy="4857770"/>
            </a:xfrm>
          </p:grpSpPr>
          <p:grpSp>
            <p:nvGrpSpPr>
              <p:cNvPr id="15" name="Groupe 14"/>
              <p:cNvGrpSpPr/>
              <p:nvPr/>
            </p:nvGrpSpPr>
            <p:grpSpPr>
              <a:xfrm>
                <a:off x="352074" y="756659"/>
                <a:ext cx="12018026" cy="4857770"/>
                <a:chOff x="86987" y="1499861"/>
                <a:chExt cx="12018026" cy="4857770"/>
              </a:xfrm>
            </p:grpSpPr>
            <p:grpSp>
              <p:nvGrpSpPr>
                <p:cNvPr id="14" name="Groupe 13"/>
                <p:cNvGrpSpPr/>
                <p:nvPr/>
              </p:nvGrpSpPr>
              <p:grpSpPr>
                <a:xfrm>
                  <a:off x="86987" y="1499861"/>
                  <a:ext cx="12018026" cy="4857770"/>
                  <a:chOff x="86987" y="1499861"/>
                  <a:chExt cx="12018026" cy="4857770"/>
                </a:xfrm>
              </p:grpSpPr>
              <p:pic>
                <p:nvPicPr>
                  <p:cNvPr id="11" name="Image 10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9875"/>
                  <a:stretch/>
                </p:blipFill>
                <p:spPr>
                  <a:xfrm>
                    <a:off x="86987" y="1499861"/>
                    <a:ext cx="12018026" cy="4857770"/>
                  </a:xfrm>
                  <a:prstGeom prst="rect">
                    <a:avLst/>
                  </a:prstGeom>
                </p:spPr>
              </p:pic>
              <p:sp>
                <p:nvSpPr>
                  <p:cNvPr id="12" name="Rectangle 11"/>
                  <p:cNvSpPr/>
                  <p:nvPr/>
                </p:nvSpPr>
                <p:spPr>
                  <a:xfrm>
                    <a:off x="7595118" y="2920482"/>
                    <a:ext cx="1390262" cy="401216"/>
                  </a:xfrm>
                  <a:prstGeom prst="rect">
                    <a:avLst/>
                  </a:prstGeom>
                  <a:solidFill>
                    <a:schemeClr val="accent3">
                      <a:alpha val="26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pic>
              <p:nvPicPr>
                <p:cNvPr id="13" name="Image 1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571198" y="4327678"/>
                  <a:ext cx="1390008" cy="757506"/>
                </a:xfrm>
                <a:prstGeom prst="rect">
                  <a:avLst/>
                </a:prstGeom>
              </p:spPr>
            </p:pic>
          </p:grpSp>
          <p:sp>
            <p:nvSpPr>
              <p:cNvPr id="17" name="Rectangle 16"/>
              <p:cNvSpPr/>
              <p:nvPr/>
            </p:nvSpPr>
            <p:spPr>
              <a:xfrm>
                <a:off x="537119" y="2577297"/>
                <a:ext cx="780396" cy="281082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8" name="ZoneTexte 17"/>
            <p:cNvSpPr txBox="1"/>
            <p:nvPr/>
          </p:nvSpPr>
          <p:spPr>
            <a:xfrm>
              <a:off x="480551" y="2533172"/>
              <a:ext cx="8204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 smtClean="0"/>
                <a:t>Cratb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3218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 sur le Questionnaire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72234" y="1312442"/>
            <a:ext cx="10515600" cy="5043908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Ce questionnaire est un outil. Chaque situation est unique.</a:t>
            </a:r>
          </a:p>
          <a:p>
            <a:r>
              <a:rPr lang="fr-FR" dirty="0" smtClean="0"/>
              <a:t>Il n’y a pas de bonnes ou de mauvaises réponses. On a le droit d’avoir tendance à résister. </a:t>
            </a:r>
          </a:p>
          <a:p>
            <a:r>
              <a:rPr lang="fr-FR" dirty="0" smtClean="0"/>
              <a:t>On a le droit d’être stressé face à des changements récurrents, parfois incompris.</a:t>
            </a:r>
          </a:p>
          <a:p>
            <a:r>
              <a:rPr lang="fr-FR" dirty="0" smtClean="0"/>
              <a:t>Ce questionnaire peut servir comme base de réflexion </a:t>
            </a:r>
            <a:r>
              <a:rPr lang="fr-FR" dirty="0" smtClean="0"/>
              <a:t>à titre personnel, avec </a:t>
            </a:r>
            <a:r>
              <a:rPr lang="fr-FR" dirty="0" smtClean="0"/>
              <a:t>un collègue… </a:t>
            </a:r>
          </a:p>
          <a:p>
            <a:r>
              <a:rPr lang="fr-FR" dirty="0" smtClean="0"/>
              <a:t>Cela peut permettre de déceler les points clés, de nourrir une réflexion </a:t>
            </a:r>
            <a:r>
              <a:rPr lang="fr-FR" dirty="0"/>
              <a:t>aussi bien </a:t>
            </a:r>
            <a:r>
              <a:rPr lang="fr-FR" dirty="0" smtClean="0"/>
              <a:t>individuelle </a:t>
            </a:r>
            <a:r>
              <a:rPr lang="fr-FR" dirty="0"/>
              <a:t>que </a:t>
            </a:r>
            <a:r>
              <a:rPr lang="fr-FR" dirty="0" smtClean="0"/>
              <a:t>collective</a:t>
            </a:r>
            <a:r>
              <a:rPr lang="fr-FR" dirty="0" smtClean="0"/>
              <a:t>.</a:t>
            </a:r>
          </a:p>
          <a:p>
            <a:r>
              <a:rPr lang="fr-FR" dirty="0" smtClean="0"/>
              <a:t>De prendre conscience que face aux changements les gens ne résistent pas tous de la même manière ni tous pour les mêmes raisons.</a:t>
            </a:r>
            <a:endParaRPr lang="fr-FR" dirty="0" smtClean="0"/>
          </a:p>
          <a:p>
            <a:r>
              <a:rPr lang="fr-FR" dirty="0" smtClean="0"/>
              <a:t>Le </a:t>
            </a:r>
            <a:r>
              <a:rPr lang="fr-FR" dirty="0" smtClean="0"/>
              <a:t>questionnaire reste accessible sur le site du </a:t>
            </a:r>
            <a:r>
              <a:rPr lang="fr-FR" dirty="0" err="1" smtClean="0"/>
              <a:t>Repia</a:t>
            </a:r>
            <a:r>
              <a:rPr lang="fr-FR" dirty="0" smtClean="0"/>
              <a:t>. Il est anonyme et donne les résultats directement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00160-9A60-419F-B6B8-DB6C39301940}" type="datetime1">
              <a:rPr lang="fr-FR" smtClean="0"/>
              <a:t>16/01/2025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132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Merci pour votre écoute !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41120" y="3452648"/>
            <a:ext cx="9131894" cy="988727"/>
          </a:xfrm>
        </p:spPr>
        <p:txBody>
          <a:bodyPr>
            <a:normAutofit/>
          </a:bodyPr>
          <a:lstStyle/>
          <a:p>
            <a:r>
              <a:rPr lang="fr-FR" sz="2800" dirty="0" smtClean="0"/>
              <a:t>Avez-vous des questions ?</a:t>
            </a:r>
            <a:endParaRPr lang="fr-FR" sz="2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B589-6E99-4697-8E0E-FF313450E8DE}" type="datetime1">
              <a:rPr lang="fr-FR" smtClean="0"/>
              <a:t>16/01/2025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239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On veut que ça change mais…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623527"/>
            <a:ext cx="5181600" cy="4553436"/>
          </a:xfrm>
        </p:spPr>
        <p:txBody>
          <a:bodyPr>
            <a:normAutofit lnSpcReduction="10000"/>
          </a:bodyPr>
          <a:lstStyle/>
          <a:p>
            <a:r>
              <a:rPr lang="fr-FR" dirty="0"/>
              <a:t>O</a:t>
            </a:r>
            <a:r>
              <a:rPr lang="fr-FR" dirty="0" smtClean="0"/>
              <a:t>n </a:t>
            </a:r>
            <a:r>
              <a:rPr lang="fr-FR" dirty="0"/>
              <a:t>a besoin de garder le système en </a:t>
            </a:r>
            <a:r>
              <a:rPr lang="fr-FR" dirty="0" smtClean="0"/>
              <a:t>équilibre/Stable.</a:t>
            </a:r>
            <a:endParaRPr lang="fr-FR" dirty="0"/>
          </a:p>
          <a:p>
            <a:endParaRPr lang="fr-FR" dirty="0"/>
          </a:p>
          <a:p>
            <a:r>
              <a:rPr lang="fr-FR" dirty="0" err="1" smtClean="0"/>
              <a:t>Allport</a:t>
            </a:r>
            <a:r>
              <a:rPr lang="fr-FR" dirty="0" smtClean="0"/>
              <a:t> </a:t>
            </a:r>
            <a:r>
              <a:rPr lang="fr-FR" dirty="0"/>
              <a:t>1937 : on aime ce qui est familier/rassurant. </a:t>
            </a:r>
            <a:r>
              <a:rPr lang="fr-FR" sz="1700" dirty="0"/>
              <a:t>Ex: regarder le même dessin animé, que l’histoire soit </a:t>
            </a:r>
            <a:r>
              <a:rPr lang="fr-FR" sz="1700" dirty="0" smtClean="0"/>
              <a:t>racontée </a:t>
            </a:r>
            <a:r>
              <a:rPr lang="fr-FR" sz="1700" dirty="0"/>
              <a:t>de la même façon.</a:t>
            </a:r>
          </a:p>
          <a:p>
            <a:endParaRPr lang="fr-FR" dirty="0"/>
          </a:p>
          <a:p>
            <a:r>
              <a:rPr lang="fr-FR" dirty="0"/>
              <a:t>Même si la situation n’est pas satisfaisante, changement menace. 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Plus </a:t>
            </a:r>
            <a:r>
              <a:rPr lang="fr-FR" dirty="0"/>
              <a:t>la situation est mauvaise, plus on s’ y </a:t>
            </a:r>
            <a:r>
              <a:rPr lang="fr-FR" dirty="0" smtClean="0"/>
              <a:t>accroche.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199" y="1623528"/>
            <a:ext cx="5733661" cy="4842044"/>
          </a:xfrm>
        </p:spPr>
        <p:txBody>
          <a:bodyPr>
            <a:normAutofit lnSpcReduction="10000"/>
          </a:bodyPr>
          <a:lstStyle/>
          <a:p>
            <a:r>
              <a:rPr lang="fr-FR" dirty="0"/>
              <a:t>Quand on est pas bien, </a:t>
            </a:r>
            <a:r>
              <a:rPr lang="fr-FR" dirty="0" smtClean="0"/>
              <a:t>survie </a:t>
            </a:r>
            <a:r>
              <a:rPr lang="fr-FR" dirty="0"/>
              <a:t>plutôt </a:t>
            </a:r>
            <a:r>
              <a:rPr lang="fr-FR" dirty="0" smtClean="0"/>
              <a:t>qu’innovation. </a:t>
            </a:r>
            <a:r>
              <a:rPr lang="fr-FR" sz="1900" dirty="0" smtClean="0"/>
              <a:t>Dépression</a:t>
            </a:r>
            <a:r>
              <a:rPr lang="fr-FR" sz="1900" dirty="0"/>
              <a:t>, </a:t>
            </a:r>
            <a:r>
              <a:rPr lang="fr-FR" sz="1900" dirty="0" err="1"/>
              <a:t>Burn</a:t>
            </a:r>
            <a:r>
              <a:rPr lang="fr-FR" sz="1900" dirty="0"/>
              <a:t> Out….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Le </a:t>
            </a:r>
            <a:r>
              <a:rPr lang="fr-FR" dirty="0"/>
              <a:t>changement même positif peut être perçu comme une réduction de contrôle. 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Le </a:t>
            </a:r>
            <a:r>
              <a:rPr lang="fr-FR" dirty="0"/>
              <a:t>changement c’est un </a:t>
            </a:r>
            <a:r>
              <a:rPr lang="fr-FR" dirty="0" err="1"/>
              <a:t>stresseur</a:t>
            </a:r>
            <a:endParaRPr lang="fr-FR" dirty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Homéostasie/versus </a:t>
            </a:r>
            <a:r>
              <a:rPr lang="fr-FR" dirty="0" err="1"/>
              <a:t>Allostase</a:t>
            </a:r>
            <a:r>
              <a:rPr lang="fr-FR" dirty="0"/>
              <a:t>, Charge </a:t>
            </a:r>
            <a:r>
              <a:rPr lang="fr-FR" dirty="0" err="1"/>
              <a:t>allostatique</a:t>
            </a:r>
            <a:endParaRPr lang="fr-FR" dirty="0"/>
          </a:p>
          <a:p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816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Résistance au Changement</a:t>
            </a:r>
            <a:br>
              <a:rPr lang="fr-FR" dirty="0"/>
            </a:br>
            <a:r>
              <a:rPr lang="fr-FR" dirty="0"/>
              <a:t>Définition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/>
              <a:t>Toute action exercée sur un groupe afin de modifier ses propres normes entraine l’apparition de forces qui neutraliseront les effets de cette pression : l’équilibre quasi stationnaire est maintenu, au prix d’un accroissement de la tension interne du groupe. (Lewin)</a:t>
            </a:r>
          </a:p>
          <a:p>
            <a:endParaRPr lang="fr-FR" sz="2800" dirty="0"/>
          </a:p>
          <a:p>
            <a:r>
              <a:rPr lang="fr-FR" sz="3200" dirty="0"/>
              <a:t>Fréquent : un changement engendre des manifestations d’opposition.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12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19659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2 Approches Complémentaires pour comprendre la Résistance Au Changement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967645"/>
            <a:ext cx="5181600" cy="1413162"/>
          </a:xfr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3600" b="1" dirty="0" smtClean="0"/>
              <a:t>Approche Psychosociale</a:t>
            </a:r>
            <a:endParaRPr lang="fr-FR" sz="3600" b="1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2967645"/>
            <a:ext cx="5181600" cy="1413162"/>
          </a:xfr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3600" b="1" dirty="0" smtClean="0"/>
              <a:t>Approche </a:t>
            </a:r>
            <a:r>
              <a:rPr lang="fr-FR" sz="3600" b="1" dirty="0" err="1" smtClean="0"/>
              <a:t>NeuroCognitive</a:t>
            </a:r>
            <a:endParaRPr lang="fr-FR" sz="36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D54E-39B5-4268-B5E0-857917F121CB}" type="datetime1">
              <a:rPr lang="fr-FR" smtClean="0"/>
              <a:t>16/01/2025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983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7</a:t>
            </a:fld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0621663"/>
              </p:ext>
            </p:extLst>
          </p:nvPr>
        </p:nvGraphicFramePr>
        <p:xfrm>
          <a:off x="821039" y="0"/>
          <a:ext cx="10795817" cy="4031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729070" y="3754458"/>
            <a:ext cx="839485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tx2"/>
                </a:solidFill>
              </a:rPr>
              <a:t>Personnalité résistante, </a:t>
            </a:r>
            <a:r>
              <a:rPr lang="fr-FR" sz="2000" b="1" dirty="0" err="1">
                <a:solidFill>
                  <a:schemeClr val="tx2"/>
                </a:solidFill>
              </a:rPr>
              <a:t>Oreg</a:t>
            </a:r>
            <a:r>
              <a:rPr lang="fr-FR" sz="2000" b="1" dirty="0">
                <a:solidFill>
                  <a:schemeClr val="tx2"/>
                </a:solidFill>
              </a:rPr>
              <a:t> 2003</a:t>
            </a:r>
          </a:p>
          <a:p>
            <a:endParaRPr lang="fr-FR" sz="2000" b="1" dirty="0">
              <a:solidFill>
                <a:schemeClr val="tx2"/>
              </a:solidFill>
            </a:endParaRPr>
          </a:p>
          <a:p>
            <a:r>
              <a:rPr lang="fr-FR" sz="2000" b="1" dirty="0">
                <a:solidFill>
                  <a:schemeClr val="tx2"/>
                </a:solidFill>
              </a:rPr>
              <a:t>Sentiment de Justice ou d’injustice, </a:t>
            </a:r>
            <a:r>
              <a:rPr lang="fr-FR" sz="2000" b="1" dirty="0" err="1">
                <a:solidFill>
                  <a:schemeClr val="tx2"/>
                </a:solidFill>
              </a:rPr>
              <a:t>Folger</a:t>
            </a:r>
            <a:r>
              <a:rPr lang="fr-FR" sz="2000" b="1" dirty="0">
                <a:solidFill>
                  <a:schemeClr val="tx2"/>
                </a:solidFill>
              </a:rPr>
              <a:t> et </a:t>
            </a:r>
            <a:r>
              <a:rPr lang="fr-FR" sz="2000" b="1" dirty="0" err="1">
                <a:solidFill>
                  <a:schemeClr val="tx2"/>
                </a:solidFill>
              </a:rPr>
              <a:t>Cropan</a:t>
            </a:r>
            <a:r>
              <a:rPr lang="fr-FR" sz="2000" b="1" dirty="0">
                <a:solidFill>
                  <a:schemeClr val="tx2"/>
                </a:solidFill>
              </a:rPr>
              <a:t> </a:t>
            </a:r>
            <a:r>
              <a:rPr lang="fr-FR" sz="2000" b="1" dirty="0" err="1">
                <a:solidFill>
                  <a:schemeClr val="tx2"/>
                </a:solidFill>
              </a:rPr>
              <a:t>Zano</a:t>
            </a:r>
            <a:r>
              <a:rPr lang="fr-FR" sz="2000" b="1" dirty="0">
                <a:solidFill>
                  <a:schemeClr val="tx2"/>
                </a:solidFill>
              </a:rPr>
              <a:t> 2001</a:t>
            </a:r>
          </a:p>
          <a:p>
            <a:endParaRPr lang="fr-FR" sz="2000" b="1" dirty="0">
              <a:solidFill>
                <a:schemeClr val="tx2"/>
              </a:solidFill>
            </a:endParaRPr>
          </a:p>
          <a:p>
            <a:r>
              <a:rPr lang="fr-FR" sz="2000" b="1" dirty="0">
                <a:solidFill>
                  <a:schemeClr val="tx2"/>
                </a:solidFill>
              </a:rPr>
              <a:t>Attitude de résistance : en fonction des expériences passées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387543" y="4826799"/>
            <a:ext cx="3654828" cy="132343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889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000" dirty="0" smtClean="0"/>
              <a:t>Approche Psychosociale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84048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82881"/>
            <a:ext cx="10515600" cy="1221970"/>
          </a:xfrm>
        </p:spPr>
        <p:txBody>
          <a:bodyPr/>
          <a:lstStyle/>
          <a:p>
            <a:r>
              <a:rPr lang="fr-FR" dirty="0"/>
              <a:t>Personnalité </a:t>
            </a:r>
            <a:r>
              <a:rPr lang="fr-FR" dirty="0" smtClean="0"/>
              <a:t>résistante</a:t>
            </a:r>
            <a:r>
              <a:rPr lang="fr-FR" dirty="0"/>
              <a:t>, Oreg 2003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221971"/>
            <a:ext cx="10515600" cy="5237017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Un individu a besoin de maintenir de la cohérence de son schéma Cognitif </a:t>
            </a:r>
            <a:r>
              <a:rPr lang="fr-FR" b="1" dirty="0">
                <a:solidFill>
                  <a:schemeClr val="tx2"/>
                </a:solidFill>
              </a:rPr>
              <a:t>(Festinger 1957). </a:t>
            </a:r>
            <a:r>
              <a:rPr lang="fr-FR" dirty="0">
                <a:solidFill>
                  <a:schemeClr val="tx2"/>
                </a:solidFill>
              </a:rPr>
              <a:t>Sachant qu’en plus de cela, il y a des personnes qui ont des dispositions de résistance au changement. </a:t>
            </a:r>
            <a:r>
              <a:rPr lang="fr-FR" b="1" dirty="0">
                <a:solidFill>
                  <a:schemeClr val="tx2"/>
                </a:solidFill>
              </a:rPr>
              <a:t>(Oreg 2003</a:t>
            </a:r>
            <a:r>
              <a:rPr lang="fr-FR" b="1" dirty="0" smtClean="0">
                <a:solidFill>
                  <a:schemeClr val="tx2"/>
                </a:solidFill>
              </a:rPr>
              <a:t>)</a:t>
            </a:r>
          </a:p>
          <a:p>
            <a:endParaRPr lang="fr-FR" sz="1400" b="1" dirty="0" smtClean="0">
              <a:solidFill>
                <a:schemeClr val="tx2"/>
              </a:solidFill>
            </a:endParaRPr>
          </a:p>
          <a:p>
            <a:r>
              <a:rPr lang="fr-FR" dirty="0">
                <a:solidFill>
                  <a:schemeClr val="tx2"/>
                </a:solidFill>
              </a:rPr>
              <a:t>Les travaux récents montrent </a:t>
            </a:r>
            <a:r>
              <a:rPr lang="fr-FR" b="1" dirty="0">
                <a:solidFill>
                  <a:schemeClr val="tx2"/>
                </a:solidFill>
              </a:rPr>
              <a:t>l’existence de personnalités </a:t>
            </a:r>
            <a:r>
              <a:rPr lang="fr-FR" dirty="0">
                <a:solidFill>
                  <a:schemeClr val="tx2"/>
                </a:solidFill>
              </a:rPr>
              <a:t>plus ou moins prêtes à résister en situation de changement</a:t>
            </a:r>
            <a:r>
              <a:rPr lang="fr-FR" dirty="0" smtClean="0">
                <a:solidFill>
                  <a:schemeClr val="tx2"/>
                </a:solidFill>
              </a:rPr>
              <a:t>.</a:t>
            </a:r>
            <a:endParaRPr lang="fr-FR" b="1" dirty="0">
              <a:solidFill>
                <a:schemeClr val="tx2"/>
              </a:solidFill>
            </a:endParaRPr>
          </a:p>
          <a:p>
            <a:r>
              <a:rPr lang="fr-FR" b="1" dirty="0">
                <a:solidFill>
                  <a:schemeClr val="tx2"/>
                </a:solidFill>
              </a:rPr>
              <a:t>Si une personne est résistante : elle aura des attitudes de résistances aux changements plus fortes.</a:t>
            </a:r>
          </a:p>
          <a:p>
            <a:endParaRPr lang="fr-FR" dirty="0" smtClean="0">
              <a:solidFill>
                <a:schemeClr val="tx2"/>
              </a:solidFill>
            </a:endParaRPr>
          </a:p>
          <a:p>
            <a:r>
              <a:rPr lang="fr-FR" dirty="0" smtClean="0">
                <a:solidFill>
                  <a:schemeClr val="tx2"/>
                </a:solidFill>
              </a:rPr>
              <a:t>Prendre </a:t>
            </a:r>
            <a:r>
              <a:rPr lang="fr-FR" dirty="0">
                <a:solidFill>
                  <a:schemeClr val="tx2"/>
                </a:solidFill>
              </a:rPr>
              <a:t>en compte les différences interindividuelles dans l’appréhension du changement</a:t>
            </a:r>
            <a:r>
              <a:rPr lang="fr-FR" dirty="0" smtClean="0">
                <a:solidFill>
                  <a:schemeClr val="tx2"/>
                </a:solidFill>
              </a:rPr>
              <a:t>.</a:t>
            </a:r>
          </a:p>
          <a:p>
            <a:endParaRPr lang="fr-FR" dirty="0">
              <a:solidFill>
                <a:schemeClr val="tx2"/>
              </a:solidFill>
            </a:endParaRPr>
          </a:p>
          <a:p>
            <a:r>
              <a:rPr lang="fr-FR" b="1" dirty="0">
                <a:solidFill>
                  <a:schemeClr val="tx2"/>
                </a:solidFill>
              </a:rPr>
              <a:t>Oreg en 2003</a:t>
            </a:r>
            <a:r>
              <a:rPr lang="fr-FR" dirty="0">
                <a:solidFill>
                  <a:schemeClr val="tx2"/>
                </a:solidFill>
              </a:rPr>
              <a:t>, une échelle de Résistance au </a:t>
            </a:r>
            <a:r>
              <a:rPr lang="fr-FR" dirty="0" smtClean="0">
                <a:solidFill>
                  <a:schemeClr val="tx2"/>
                </a:solidFill>
              </a:rPr>
              <a:t>changement</a:t>
            </a:r>
          </a:p>
          <a:p>
            <a:endParaRPr lang="fr-FR" dirty="0">
              <a:solidFill>
                <a:schemeClr val="tx2"/>
              </a:solidFill>
            </a:endParaRP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928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16/01/2025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d’Appui Transversal à la prévention des Infections associées aux Soins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097A-5F67-4133-B9B0-6B20448016E9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83" y="240578"/>
            <a:ext cx="4828474" cy="612555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050" y="302580"/>
            <a:ext cx="4130398" cy="17679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01640" y="2207181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Echelle de personnalité résistance </a:t>
            </a:r>
            <a:r>
              <a:rPr lang="fr-FR" b="1" dirty="0" err="1">
                <a:solidFill>
                  <a:schemeClr val="tx2"/>
                </a:solidFill>
              </a:rPr>
              <a:t>Oreg</a:t>
            </a:r>
            <a:r>
              <a:rPr lang="fr-FR" b="1" dirty="0">
                <a:solidFill>
                  <a:schemeClr val="tx2"/>
                </a:solidFill>
              </a:rPr>
              <a:t> 2003</a:t>
            </a:r>
          </a:p>
          <a:p>
            <a:r>
              <a:rPr lang="fr-FR" b="1" dirty="0">
                <a:solidFill>
                  <a:schemeClr val="tx2"/>
                </a:solidFill>
              </a:rPr>
              <a:t>Traduite en Français.</a:t>
            </a:r>
          </a:p>
          <a:p>
            <a:endParaRPr lang="fr-FR" b="1" dirty="0">
              <a:solidFill>
                <a:schemeClr val="tx2"/>
              </a:solidFill>
            </a:endParaRPr>
          </a:p>
          <a:p>
            <a:r>
              <a:rPr lang="fr-FR" b="1" dirty="0">
                <a:solidFill>
                  <a:schemeClr val="tx2"/>
                </a:solidFill>
              </a:rPr>
              <a:t>4 Sous échelles</a:t>
            </a:r>
          </a:p>
          <a:p>
            <a:endParaRPr lang="fr-FR" b="1" dirty="0">
              <a:solidFill>
                <a:schemeClr val="tx2"/>
              </a:solidFill>
            </a:endParaRPr>
          </a:p>
          <a:p>
            <a:r>
              <a:rPr lang="fr-FR" b="1" dirty="0">
                <a:solidFill>
                  <a:schemeClr val="tx2"/>
                </a:solidFill>
              </a:rPr>
              <a:t>Outil destiné à avoir une idée générale des dispositions de la personne, de l’équipe</a:t>
            </a:r>
          </a:p>
          <a:p>
            <a:endParaRPr lang="fr-FR" b="1" dirty="0">
              <a:solidFill>
                <a:schemeClr val="tx2"/>
              </a:solidFill>
            </a:endParaRPr>
          </a:p>
          <a:p>
            <a:r>
              <a:rPr lang="fr-FR" b="1" dirty="0">
                <a:solidFill>
                  <a:schemeClr val="tx2"/>
                </a:solidFill>
              </a:rPr>
              <a:t>Sans jugement de valeurs, ni de hiérarchie de bonne ou mauvaises réponses</a:t>
            </a:r>
          </a:p>
          <a:p>
            <a:endParaRPr lang="fr-FR" b="1" dirty="0">
              <a:solidFill>
                <a:schemeClr val="tx2"/>
              </a:solidFill>
            </a:endParaRPr>
          </a:p>
          <a:p>
            <a:r>
              <a:rPr lang="fr-FR" b="1" dirty="0">
                <a:solidFill>
                  <a:schemeClr val="tx2"/>
                </a:solidFill>
              </a:rPr>
              <a:t>Si une personne est résistante : elle aura des attitudes de résistances aux changements plus fortes.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52122" y="5987018"/>
            <a:ext cx="2573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4"/>
              </a:rPr>
              <a:t>jap_2003.pdf (huji.ac.il)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772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RéPIA">
      <a:dk1>
        <a:srgbClr val="868686"/>
      </a:dk1>
      <a:lt1>
        <a:srgbClr val="FFFFFF"/>
      </a:lt1>
      <a:dk2>
        <a:srgbClr val="273A7C"/>
      </a:dk2>
      <a:lt2>
        <a:srgbClr val="FFFFFF"/>
      </a:lt2>
      <a:accent1>
        <a:srgbClr val="273A7C"/>
      </a:accent1>
      <a:accent2>
        <a:srgbClr val="868686"/>
      </a:accent2>
      <a:accent3>
        <a:srgbClr val="C20E1A"/>
      </a:accent3>
      <a:accent4>
        <a:srgbClr val="6F2476"/>
      </a:accent4>
      <a:accent5>
        <a:srgbClr val="45AC34"/>
      </a:accent5>
      <a:accent6>
        <a:srgbClr val="EE7523"/>
      </a:accent6>
      <a:hlink>
        <a:srgbClr val="00A0DD"/>
      </a:hlink>
      <a:folHlink>
        <a:srgbClr val="D52F89"/>
      </a:folHlink>
    </a:clrScheme>
    <a:fontScheme name="Nunito">
      <a:majorFont>
        <a:latin typeface="Nunito-Bold"/>
        <a:ea typeface=""/>
        <a:cs typeface=""/>
      </a:majorFont>
      <a:minorFont>
        <a:latin typeface="Nuni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3133</TotalTime>
  <Words>3241</Words>
  <Application>Microsoft Office PowerPoint</Application>
  <PresentationFormat>Grand écran</PresentationFormat>
  <Paragraphs>463</Paragraphs>
  <Slides>36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4" baseType="lpstr">
      <vt:lpstr>Nunito</vt:lpstr>
      <vt:lpstr>Calibri</vt:lpstr>
      <vt:lpstr>Century Gothic</vt:lpstr>
      <vt:lpstr>Wingdings</vt:lpstr>
      <vt:lpstr>Nunito ExtraBold</vt:lpstr>
      <vt:lpstr>Helvetica</vt:lpstr>
      <vt:lpstr>Arial</vt:lpstr>
      <vt:lpstr>Thème Office</vt:lpstr>
      <vt:lpstr>Mission d’Appui Transversal à la prévention des Infections associées aux Soins</vt:lpstr>
      <vt:lpstr>La résistance au changement en milieu hospitalier</vt:lpstr>
      <vt:lpstr>La Résistance au changement</vt:lpstr>
      <vt:lpstr>On veut que ça change mais…</vt:lpstr>
      <vt:lpstr>La Résistance au Changement Définition</vt:lpstr>
      <vt:lpstr>2 Approches Complémentaires pour comprendre la Résistance Au Changement</vt:lpstr>
      <vt:lpstr>Présentation PowerPoint</vt:lpstr>
      <vt:lpstr>Personnalité résistante, Oreg 2003</vt:lpstr>
      <vt:lpstr>Présentation PowerPoint</vt:lpstr>
      <vt:lpstr>La Perception/sentiment d’Injustice (1) Pourquoi c’est important ?</vt:lpstr>
      <vt:lpstr>La Perception/sentiment d’Injustice (2) Pourquoi c’est important ?</vt:lpstr>
      <vt:lpstr>L’attitude de Résistance au changement</vt:lpstr>
      <vt:lpstr>L’attitude, la posture résistante au changement </vt:lpstr>
      <vt:lpstr>Les étapes de la résistance au changement Processus</vt:lpstr>
      <vt:lpstr>Les Obstacles du changement (Watson, 1971)</vt:lpstr>
      <vt:lpstr>La résistance au changement</vt:lpstr>
      <vt:lpstr>Le rôle clé des circuits de la menace et de la récompense</vt:lpstr>
      <vt:lpstr>Un Changement est un stresseur.  Un stresseur provoque une résistance par la sécrétion de cortisol. Système de menace.</vt:lpstr>
      <vt:lpstr>2 Expériences sur des animaux Utilisation de Stresseur extérieur</vt:lpstr>
      <vt:lpstr>Homéostasie/Allostasie/Charge Allostatique</vt:lpstr>
      <vt:lpstr>Ce qu’il faut retenir des expériences de Wayne et de Weiss. Cortisol/Stress</vt:lpstr>
      <vt:lpstr>3 Leviers et 2 Outils pour faire face à la Résistance au changement</vt:lpstr>
      <vt:lpstr>1) La Cohésion de Groupe</vt:lpstr>
      <vt:lpstr>Exemple d’outils à utiliser pour la cohésion de groupe (Team Building) : Les Serious Game</vt:lpstr>
      <vt:lpstr>2) Style de Management Créatif et Participatif</vt:lpstr>
      <vt:lpstr>Un outil pour aider au Management coopératif et créatif : Le Tableau de Kanban </vt:lpstr>
      <vt:lpstr>3) Déceler et Neutraliser les Irritants</vt:lpstr>
      <vt:lpstr>Comment déceler les Irritants au sein du service</vt:lpstr>
      <vt:lpstr>Outil pour faire entrer des collaborateurs dans un processus de changement : La Stratégie des petits Pas  Méthode Kaizen</vt:lpstr>
      <vt:lpstr>Conclusion  Etre un agent du changement c’est :  </vt:lpstr>
      <vt:lpstr>Le questionnaire d’Oreg traduit en Français https://my.cpias-nouvelle-aquitaine.fr/resistance_au_changement/</vt:lpstr>
      <vt:lpstr>Les résultats : 233 répondants Métropole, Département et Territoires d’Outre-Mer</vt:lpstr>
      <vt:lpstr>Les scores généraux selon les 4 facteurs</vt:lpstr>
      <vt:lpstr>Quelques résultats spécifiques</vt:lpstr>
      <vt:lpstr>Conclusion sur le Questionnaire</vt:lpstr>
      <vt:lpstr>Merci pour votre écoute 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Microsoft Office User</dc:creator>
  <cp:keywords/>
  <dc:description/>
  <cp:lastModifiedBy>SOMBRUN Johanna</cp:lastModifiedBy>
  <cp:revision>165</cp:revision>
  <dcterms:created xsi:type="dcterms:W3CDTF">2019-02-01T13:42:29Z</dcterms:created>
  <dcterms:modified xsi:type="dcterms:W3CDTF">2025-01-16T10:57:28Z</dcterms:modified>
  <cp:category/>
</cp:coreProperties>
</file>