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3"/>
  </p:notesMasterIdLst>
  <p:sldIdLst>
    <p:sldId id="256" r:id="rId2"/>
    <p:sldId id="257" r:id="rId3"/>
    <p:sldId id="264" r:id="rId4"/>
    <p:sldId id="263" r:id="rId5"/>
    <p:sldId id="266" r:id="rId6"/>
    <p:sldId id="259" r:id="rId7"/>
    <p:sldId id="267" r:id="rId8"/>
    <p:sldId id="268" r:id="rId9"/>
    <p:sldId id="258" r:id="rId10"/>
    <p:sldId id="269" r:id="rId11"/>
    <p:sldId id="270" r:id="rId12"/>
    <p:sldId id="271" r:id="rId13"/>
    <p:sldId id="272" r:id="rId14"/>
    <p:sldId id="273" r:id="rId15"/>
    <p:sldId id="261" r:id="rId16"/>
    <p:sldId id="274" r:id="rId17"/>
    <p:sldId id="275" r:id="rId18"/>
    <p:sldId id="276" r:id="rId19"/>
    <p:sldId id="278" r:id="rId20"/>
    <p:sldId id="260" r:id="rId21"/>
    <p:sldId id="262" r:id="rId22"/>
  </p:sldIdLst>
  <p:sldSz cx="14630400" cy="8229600"/>
  <p:notesSz cx="8229600" cy="14630400"/>
  <p:embeddedFontLst>
    <p:embeddedFont>
      <p:font typeface="Calibri" panose="020F0502020204030204" pitchFamily="34" charset="0"/>
      <p:regular r:id="rId24"/>
      <p:bold r:id="rId25"/>
      <p:italic r:id="rId26"/>
      <p:boldItalic r:id="rId27"/>
    </p:embeddedFont>
    <p:embeddedFont>
      <p:font typeface="Corben" panose="020B0604020202020204" charset="0"/>
      <p:regular r:id="rId28"/>
    </p:embeddedFont>
    <p:embeddedFont>
      <p:font typeface="Kanit Light" panose="020B0604020202020204" charset="-34"/>
      <p:regular r:id="rId29"/>
    </p:embeddedFont>
    <p:embeddedFont>
      <p:font typeface="Martel Sans" panose="020B0604020202020204" charset="0"/>
      <p:regular r:id="rId30"/>
    </p:embeddedFont>
    <p:embeddedFont>
      <p:font typeface="Nobile" panose="020B0604020202020204" charset="0"/>
      <p:regular r:id="rId31"/>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81" d="100"/>
          <a:sy n="81" d="100"/>
        </p:scale>
        <p:origin x="101"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42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4181879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647629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622653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288760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3983917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BF4F3"/>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1274167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821180"/>
            <a:ext cx="7556421" cy="1417558"/>
          </a:xfrm>
          <a:prstGeom prst="rect">
            <a:avLst/>
          </a:prstGeom>
          <a:noFill/>
          <a:ln/>
        </p:spPr>
        <p:txBody>
          <a:bodyPr wrap="square" lIns="0" tIns="0" rIns="0" bIns="0" rtlCol="0" anchor="t"/>
          <a:lstStyle/>
          <a:p>
            <a:pPr marL="0" indent="0">
              <a:lnSpc>
                <a:spcPts val="5550"/>
              </a:lnSpc>
              <a:buNone/>
            </a:pPr>
            <a:r>
              <a:rPr lang="en-US" sz="4450" dirty="0" err="1">
                <a:solidFill>
                  <a:srgbClr val="1B1B27"/>
                </a:solidFill>
                <a:latin typeface="Corben" pitchFamily="34" charset="0"/>
                <a:ea typeface="Corben" pitchFamily="34" charset="-122"/>
                <a:cs typeface="Corben" pitchFamily="34" charset="-120"/>
              </a:rPr>
              <a:t>Optimisez</a:t>
            </a:r>
            <a:r>
              <a:rPr lang="en-US" sz="4450" dirty="0">
                <a:solidFill>
                  <a:srgbClr val="1B1B27"/>
                </a:solidFill>
                <a:latin typeface="Corben" pitchFamily="34" charset="0"/>
                <a:ea typeface="Corben" pitchFamily="34" charset="-122"/>
                <a:cs typeface="Corben" pitchFamily="34" charset="-120"/>
              </a:rPr>
              <a:t> </a:t>
            </a:r>
            <a:r>
              <a:rPr lang="en-US" sz="4450" dirty="0" err="1">
                <a:solidFill>
                  <a:srgbClr val="1B1B27"/>
                </a:solidFill>
                <a:latin typeface="Corben" pitchFamily="34" charset="0"/>
                <a:ea typeface="Corben" pitchFamily="34" charset="-122"/>
                <a:cs typeface="Corben" pitchFamily="34" charset="-120"/>
              </a:rPr>
              <a:t>votre</a:t>
            </a:r>
            <a:r>
              <a:rPr lang="en-US" sz="4450" dirty="0">
                <a:solidFill>
                  <a:srgbClr val="1B1B27"/>
                </a:solidFill>
                <a:latin typeface="Corben" pitchFamily="34" charset="0"/>
                <a:ea typeface="Corben" pitchFamily="34" charset="-122"/>
                <a:cs typeface="Corben" pitchFamily="34" charset="-120"/>
              </a:rPr>
              <a:t> temps grâce à </a:t>
            </a:r>
            <a:r>
              <a:rPr lang="en-US" sz="4450" dirty="0" err="1">
                <a:solidFill>
                  <a:srgbClr val="1B1B27"/>
                </a:solidFill>
                <a:latin typeface="Corben" pitchFamily="34" charset="0"/>
                <a:ea typeface="Corben" pitchFamily="34" charset="-122"/>
                <a:cs typeface="Corben" pitchFamily="34" charset="-120"/>
              </a:rPr>
              <a:t>ChatGPT</a:t>
            </a:r>
            <a:r>
              <a:rPr lang="en-US" sz="4450" dirty="0">
                <a:solidFill>
                  <a:srgbClr val="1B1B27"/>
                </a:solidFill>
                <a:latin typeface="Corben" pitchFamily="34" charset="0"/>
                <a:ea typeface="Corben" pitchFamily="34" charset="-122"/>
                <a:cs typeface="Corben" pitchFamily="34" charset="-120"/>
              </a:rPr>
              <a:t> </a:t>
            </a:r>
            <a:endParaRPr lang="en-US" sz="4450" dirty="0"/>
          </a:p>
        </p:txBody>
      </p:sp>
      <p:sp>
        <p:nvSpPr>
          <p:cNvPr id="4" name="Text 1"/>
          <p:cNvSpPr/>
          <p:nvPr/>
        </p:nvSpPr>
        <p:spPr>
          <a:xfrm>
            <a:off x="6280190" y="3578900"/>
            <a:ext cx="7556421" cy="2177415"/>
          </a:xfrm>
          <a:prstGeom prst="rect">
            <a:avLst/>
          </a:prstGeom>
          <a:noFill/>
          <a:ln/>
        </p:spPr>
        <p:txBody>
          <a:bodyPr wrap="square" lIns="0" tIns="0" rIns="0" bIns="0" rtlCol="0" anchor="t"/>
          <a:lstStyle/>
          <a:p>
            <a:pPr marL="0" indent="0">
              <a:lnSpc>
                <a:spcPts val="2850"/>
              </a:lnSpc>
              <a:buNone/>
            </a:pPr>
            <a:r>
              <a:rPr lang="en-US" sz="1750" dirty="0">
                <a:solidFill>
                  <a:srgbClr val="404155"/>
                </a:solidFill>
                <a:latin typeface="Nobile" pitchFamily="34" charset="0"/>
                <a:ea typeface="Nobile" pitchFamily="34" charset="-122"/>
                <a:cs typeface="Nobile" pitchFamily="34" charset="-120"/>
              </a:rPr>
              <a:t>ChatGPT, un outil révolutionnaire d'IA conversationnelle, offre une multitude de possibilités pour optimiser vos tâches professionnelles. De la génération de contenu à la recherche d'informations, ChatGPT peut vous aider à gagner du temps et à améliorer votre efficacité. Dans cette présentation, nous explorerons les capacités de ChatGPT, comment l'intégrer à </a:t>
            </a:r>
            <a:r>
              <a:rPr lang="en-US" sz="1750" dirty="0" err="1">
                <a:solidFill>
                  <a:srgbClr val="404155"/>
                </a:solidFill>
                <a:latin typeface="Nobile" pitchFamily="34" charset="0"/>
                <a:ea typeface="Nobile" pitchFamily="34" charset="-122"/>
                <a:cs typeface="Nobile" pitchFamily="34" charset="-120"/>
              </a:rPr>
              <a:t>vos</a:t>
            </a:r>
            <a:r>
              <a:rPr lang="en-US" sz="1750" dirty="0">
                <a:solidFill>
                  <a:srgbClr val="404155"/>
                </a:solidFill>
                <a:latin typeface="Nobile" pitchFamily="34" charset="0"/>
                <a:ea typeface="Nobile" pitchFamily="34" charset="-122"/>
                <a:cs typeface="Nobile" pitchFamily="34" charset="-120"/>
              </a:rPr>
              <a:t> </a:t>
            </a:r>
            <a:r>
              <a:rPr lang="en-US" sz="1750" dirty="0" err="1">
                <a:solidFill>
                  <a:srgbClr val="404155"/>
                </a:solidFill>
                <a:latin typeface="Nobile" pitchFamily="34" charset="0"/>
                <a:ea typeface="Nobile" pitchFamily="34" charset="-122"/>
                <a:cs typeface="Nobile" pitchFamily="34" charset="-120"/>
              </a:rPr>
              <a:t>tâches</a:t>
            </a:r>
            <a:r>
              <a:rPr lang="en-US" sz="1750" dirty="0">
                <a:solidFill>
                  <a:srgbClr val="404155"/>
                </a:solidFill>
                <a:latin typeface="Nobile" pitchFamily="34" charset="0"/>
                <a:ea typeface="Nobile" pitchFamily="34" charset="-122"/>
                <a:cs typeface="Nobile" pitchFamily="34" charset="-120"/>
              </a:rPr>
              <a:t> et maximiser ses avantages.</a:t>
            </a:r>
            <a:endParaRPr lang="en-US" sz="1750" dirty="0"/>
          </a:p>
        </p:txBody>
      </p:sp>
      <p:sp>
        <p:nvSpPr>
          <p:cNvPr id="5" name="Shape 2"/>
          <p:cNvSpPr/>
          <p:nvPr/>
        </p:nvSpPr>
        <p:spPr>
          <a:xfrm>
            <a:off x="6280190" y="6028373"/>
            <a:ext cx="362903" cy="362903"/>
          </a:xfrm>
          <a:prstGeom prst="roundRect">
            <a:avLst>
              <a:gd name="adj" fmla="val 25194296"/>
            </a:avLst>
          </a:prstGeom>
          <a:noFill/>
          <a:ln w="7620">
            <a:solidFill>
              <a:srgbClr val="FFFFFF"/>
            </a:solidFill>
            <a:prstDash val="solid"/>
          </a:ln>
        </p:spPr>
      </p:sp>
      <p:pic>
        <p:nvPicPr>
          <p:cNvPr id="6" name="Image 1" descr="preencoded.png"/>
          <p:cNvPicPr>
            <a:picLocks noChangeAspect="1"/>
          </p:cNvPicPr>
          <p:nvPr/>
        </p:nvPicPr>
        <p:blipFill>
          <a:blip r:embed="rId4"/>
          <a:stretch>
            <a:fillRect/>
          </a:stretch>
        </p:blipFill>
        <p:spPr>
          <a:xfrm>
            <a:off x="6287810" y="6035992"/>
            <a:ext cx="347663" cy="347663"/>
          </a:xfrm>
          <a:prstGeom prst="rect">
            <a:avLst/>
          </a:prstGeom>
        </p:spPr>
      </p:pic>
      <p:sp>
        <p:nvSpPr>
          <p:cNvPr id="7" name="Text 3"/>
          <p:cNvSpPr/>
          <p:nvPr/>
        </p:nvSpPr>
        <p:spPr>
          <a:xfrm>
            <a:off x="6756440" y="6011466"/>
            <a:ext cx="4712494" cy="396835"/>
          </a:xfrm>
          <a:prstGeom prst="rect">
            <a:avLst/>
          </a:prstGeom>
          <a:noFill/>
          <a:ln/>
        </p:spPr>
        <p:txBody>
          <a:bodyPr wrap="none" lIns="0" tIns="0" rIns="0" bIns="0" rtlCol="0" anchor="t"/>
          <a:lstStyle/>
          <a:p>
            <a:pPr marL="0" indent="0" algn="l">
              <a:lnSpc>
                <a:spcPts val="3100"/>
              </a:lnSpc>
              <a:buNone/>
            </a:pPr>
            <a:r>
              <a:rPr lang="en-US" sz="2200" b="1" dirty="0">
                <a:solidFill>
                  <a:srgbClr val="404155"/>
                </a:solidFill>
                <a:latin typeface="Nobile Bold" pitchFamily="34" charset="0"/>
                <a:ea typeface="Nobile Bold" pitchFamily="34" charset="-122"/>
                <a:cs typeface="Nobile Bold" pitchFamily="34" charset="-120"/>
              </a:rPr>
              <a:t>par </a:t>
            </a:r>
            <a:r>
              <a:rPr lang="en-US" sz="2200" b="1" dirty="0" err="1">
                <a:solidFill>
                  <a:srgbClr val="404155"/>
                </a:solidFill>
                <a:latin typeface="Nobile Bold" pitchFamily="34" charset="0"/>
                <a:ea typeface="Nobile Bold" pitchFamily="34" charset="-122"/>
                <a:cs typeface="Nobile Bold" pitchFamily="34" charset="-120"/>
              </a:rPr>
              <a:t>RéPias</a:t>
            </a:r>
            <a:r>
              <a:rPr lang="en-US" sz="2200" b="1" dirty="0">
                <a:solidFill>
                  <a:srgbClr val="404155"/>
                </a:solidFill>
                <a:latin typeface="Nobile Bold" pitchFamily="34" charset="0"/>
                <a:ea typeface="Nobile Bold" pitchFamily="34" charset="-122"/>
                <a:cs typeface="Nobile Bold" pitchFamily="34" charset="-120"/>
              </a:rPr>
              <a:t> MATIS x </a:t>
            </a:r>
            <a:r>
              <a:rPr lang="en-US" sz="2200" b="1" dirty="0" err="1">
                <a:solidFill>
                  <a:srgbClr val="404155"/>
                </a:solidFill>
                <a:latin typeface="Nobile Bold" pitchFamily="34" charset="0"/>
                <a:ea typeface="Nobile Bold" pitchFamily="34" charset="-122"/>
                <a:cs typeface="Nobile Bold" pitchFamily="34" charset="-120"/>
              </a:rPr>
              <a:t>JePPRI</a:t>
            </a:r>
            <a:endParaRPr lang="en-US" sz="2200" dirty="0"/>
          </a:p>
        </p:txBody>
      </p:sp>
      <p:pic>
        <p:nvPicPr>
          <p:cNvPr id="9" name="Image 8">
            <a:extLst>
              <a:ext uri="{FF2B5EF4-FFF2-40B4-BE49-F238E27FC236}">
                <a16:creationId xmlns:a16="http://schemas.microsoft.com/office/drawing/2014/main" id="{29A7BE98-5856-42FD-A698-BA05DB8E721A}"/>
              </a:ext>
            </a:extLst>
          </p:cNvPr>
          <p:cNvPicPr>
            <a:picLocks noChangeAspect="1"/>
          </p:cNvPicPr>
          <p:nvPr/>
        </p:nvPicPr>
        <p:blipFill rotWithShape="1">
          <a:blip r:embed="rId5"/>
          <a:srcRect l="47891" r="-721"/>
          <a:stretch/>
        </p:blipFill>
        <p:spPr>
          <a:xfrm>
            <a:off x="-7620" y="0"/>
            <a:ext cx="5720263" cy="8229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864037" y="2013228"/>
            <a:ext cx="12902327" cy="1543050"/>
          </a:xfrm>
          <a:prstGeom prst="rect">
            <a:avLst/>
          </a:prstGeom>
          <a:noFill/>
          <a:ln/>
        </p:spPr>
        <p:txBody>
          <a:bodyPr wrap="square" lIns="0" tIns="0" rIns="0" bIns="0" rtlCol="0" anchor="t"/>
          <a:lstStyle/>
          <a:p>
            <a:pPr marL="0" indent="0">
              <a:lnSpc>
                <a:spcPts val="6050"/>
              </a:lnSpc>
              <a:buNone/>
            </a:pPr>
            <a:r>
              <a:rPr lang="en-US" sz="4850" dirty="0">
                <a:solidFill>
                  <a:srgbClr val="272D45"/>
                </a:solidFill>
                <a:latin typeface="Kanit Light" pitchFamily="34" charset="0"/>
                <a:ea typeface="Kanit Light" pitchFamily="34" charset="-122"/>
                <a:cs typeface="Kanit Light" pitchFamily="34" charset="-120"/>
              </a:rPr>
              <a:t>Exemples de Prompts ChatGPT pour un Hygiéniste</a:t>
            </a:r>
            <a:endParaRPr lang="en-US" sz="4850" dirty="0"/>
          </a:p>
        </p:txBody>
      </p:sp>
      <p:sp>
        <p:nvSpPr>
          <p:cNvPr id="5" name="Text 2"/>
          <p:cNvSpPr/>
          <p:nvPr/>
        </p:nvSpPr>
        <p:spPr>
          <a:xfrm>
            <a:off x="864037" y="3926562"/>
            <a:ext cx="12902327" cy="1580198"/>
          </a:xfrm>
          <a:prstGeom prst="rect">
            <a:avLst/>
          </a:prstGeom>
          <a:noFill/>
          <a:ln/>
        </p:spPr>
        <p:txBody>
          <a:bodyPr wrap="square" lIns="0" tIns="0" rIns="0" bIns="0" rtlCol="0" anchor="t"/>
          <a:lstStyle/>
          <a:p>
            <a:pPr marL="0" indent="0">
              <a:lnSpc>
                <a:spcPts val="3100"/>
              </a:lnSpc>
              <a:buNone/>
            </a:pPr>
            <a:r>
              <a:rPr lang="en-US" sz="1900" dirty="0">
                <a:solidFill>
                  <a:srgbClr val="2C3249"/>
                </a:solidFill>
                <a:latin typeface="Martel Sans" pitchFamily="34" charset="0"/>
                <a:ea typeface="Martel Sans" pitchFamily="34" charset="-122"/>
                <a:cs typeface="Martel Sans" pitchFamily="34" charset="-120"/>
              </a:rPr>
              <a:t>Ce document présente une série d'exemples de prompts ChatGPT spécifiquement conçus pour les hygiénistes. Il couvre diverses catégories telles que l'automatisation des tâches, la recherche et l'analyse, la création de contenu et la résolution de problèmes. Ces prompts visent à améliorer l'efficacité et la productivité des hygiénistes dans leurs activités quotidiennes.</a:t>
            </a:r>
            <a:endParaRPr lang="en-US" sz="19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521637" y="1226225"/>
            <a:ext cx="7351157" cy="771525"/>
          </a:xfrm>
          <a:prstGeom prst="rect">
            <a:avLst/>
          </a:prstGeom>
          <a:noFill/>
          <a:ln/>
        </p:spPr>
        <p:txBody>
          <a:bodyPr wrap="none" lIns="0" tIns="0" rIns="0" bIns="0" rtlCol="0" anchor="t"/>
          <a:lstStyle/>
          <a:p>
            <a:pPr marL="0" indent="0">
              <a:lnSpc>
                <a:spcPts val="6050"/>
              </a:lnSpc>
              <a:buNone/>
            </a:pPr>
            <a:r>
              <a:rPr lang="en-US" sz="4850" dirty="0">
                <a:solidFill>
                  <a:srgbClr val="272D45"/>
                </a:solidFill>
                <a:latin typeface="Kanit Light" pitchFamily="34" charset="0"/>
                <a:ea typeface="Kanit Light" pitchFamily="34" charset="-122"/>
                <a:cs typeface="Kanit Light" pitchFamily="34" charset="-120"/>
              </a:rPr>
              <a:t>Automatisation des Tâches</a:t>
            </a:r>
            <a:endParaRPr lang="en-US" sz="4850" dirty="0"/>
          </a:p>
        </p:txBody>
      </p:sp>
      <p:sp>
        <p:nvSpPr>
          <p:cNvPr id="4" name="Shape 1"/>
          <p:cNvSpPr/>
          <p:nvPr/>
        </p:nvSpPr>
        <p:spPr>
          <a:xfrm>
            <a:off x="4521637" y="2645688"/>
            <a:ext cx="431959" cy="431959"/>
          </a:xfrm>
          <a:prstGeom prst="roundRect">
            <a:avLst>
              <a:gd name="adj" fmla="val 24005"/>
            </a:avLst>
          </a:prstGeom>
          <a:solidFill>
            <a:srgbClr val="DFECE9"/>
          </a:solidFill>
          <a:ln w="15240">
            <a:solidFill>
              <a:srgbClr val="C5D2CF"/>
            </a:solidFill>
            <a:prstDash val="solid"/>
          </a:ln>
        </p:spPr>
      </p:sp>
      <p:sp>
        <p:nvSpPr>
          <p:cNvPr id="5" name="Text 2"/>
          <p:cNvSpPr/>
          <p:nvPr/>
        </p:nvSpPr>
        <p:spPr>
          <a:xfrm>
            <a:off x="5200412" y="2645688"/>
            <a:ext cx="3086100" cy="385763"/>
          </a:xfrm>
          <a:prstGeom prst="rect">
            <a:avLst/>
          </a:prstGeom>
          <a:noFill/>
          <a:ln/>
        </p:spPr>
        <p:txBody>
          <a:bodyPr wrap="none" lIns="0" tIns="0" rIns="0" bIns="0" rtlCol="0" anchor="t"/>
          <a:lstStyle/>
          <a:p>
            <a:pPr marL="0" indent="0">
              <a:lnSpc>
                <a:spcPts val="3000"/>
              </a:lnSpc>
              <a:buNone/>
            </a:pPr>
            <a:r>
              <a:rPr lang="en-US" sz="2400" dirty="0">
                <a:solidFill>
                  <a:srgbClr val="2C3249"/>
                </a:solidFill>
                <a:latin typeface="Kanit Light" pitchFamily="34" charset="0"/>
                <a:ea typeface="Kanit Light" pitchFamily="34" charset="-122"/>
                <a:cs typeface="Kanit Light" pitchFamily="34" charset="-120"/>
              </a:rPr>
              <a:t>Rédaction de rapports</a:t>
            </a:r>
            <a:endParaRPr lang="en-US" sz="2400" dirty="0"/>
          </a:p>
        </p:txBody>
      </p:sp>
      <p:sp>
        <p:nvSpPr>
          <p:cNvPr id="6" name="Text 3"/>
          <p:cNvSpPr/>
          <p:nvPr/>
        </p:nvSpPr>
        <p:spPr>
          <a:xfrm>
            <a:off x="5200412" y="3179564"/>
            <a:ext cx="3820239" cy="2370296"/>
          </a:xfrm>
          <a:prstGeom prst="rect">
            <a:avLst/>
          </a:prstGeom>
          <a:noFill/>
          <a:ln/>
        </p:spPr>
        <p:txBody>
          <a:bodyPr wrap="square" lIns="0" tIns="0" rIns="0" bIns="0" rtlCol="0" anchor="t"/>
          <a:lstStyle/>
          <a:p>
            <a:pPr marL="0" indent="0">
              <a:lnSpc>
                <a:spcPts val="3100"/>
              </a:lnSpc>
              <a:buNone/>
            </a:pPr>
            <a:r>
              <a:rPr lang="en-US" sz="1900" dirty="0">
                <a:solidFill>
                  <a:srgbClr val="2C3249"/>
                </a:solidFill>
                <a:latin typeface="Martel Sans" pitchFamily="34" charset="0"/>
                <a:ea typeface="Martel Sans" pitchFamily="34" charset="-122"/>
                <a:cs typeface="Martel Sans" pitchFamily="34" charset="-120"/>
              </a:rPr>
              <a:t>Rédige un rapport détaillé sur un audit d'hygiène effectué dans une unité de soins intensifs, avec un résumé des points forts et des lacunes identifiées.</a:t>
            </a:r>
            <a:endParaRPr lang="en-US" sz="1900" dirty="0"/>
          </a:p>
        </p:txBody>
      </p:sp>
      <p:sp>
        <p:nvSpPr>
          <p:cNvPr id="7" name="Shape 4"/>
          <p:cNvSpPr/>
          <p:nvPr/>
        </p:nvSpPr>
        <p:spPr>
          <a:xfrm>
            <a:off x="9267468" y="2645688"/>
            <a:ext cx="431959" cy="431959"/>
          </a:xfrm>
          <a:prstGeom prst="roundRect">
            <a:avLst>
              <a:gd name="adj" fmla="val 24005"/>
            </a:avLst>
          </a:prstGeom>
          <a:solidFill>
            <a:srgbClr val="DFECE9"/>
          </a:solidFill>
          <a:ln w="15240">
            <a:solidFill>
              <a:srgbClr val="C5D2CF"/>
            </a:solidFill>
            <a:prstDash val="solid"/>
          </a:ln>
        </p:spPr>
      </p:sp>
      <p:sp>
        <p:nvSpPr>
          <p:cNvPr id="8" name="Text 5"/>
          <p:cNvSpPr/>
          <p:nvPr/>
        </p:nvSpPr>
        <p:spPr>
          <a:xfrm>
            <a:off x="9946243" y="2645688"/>
            <a:ext cx="3086100" cy="385763"/>
          </a:xfrm>
          <a:prstGeom prst="rect">
            <a:avLst/>
          </a:prstGeom>
          <a:noFill/>
          <a:ln/>
        </p:spPr>
        <p:txBody>
          <a:bodyPr wrap="none" lIns="0" tIns="0" rIns="0" bIns="0" rtlCol="0" anchor="t"/>
          <a:lstStyle/>
          <a:p>
            <a:pPr marL="0" indent="0">
              <a:lnSpc>
                <a:spcPts val="3000"/>
              </a:lnSpc>
              <a:buNone/>
            </a:pPr>
            <a:r>
              <a:rPr lang="en-US" sz="2400" dirty="0">
                <a:solidFill>
                  <a:srgbClr val="2C3249"/>
                </a:solidFill>
                <a:latin typeface="Kanit Light" pitchFamily="34" charset="0"/>
                <a:ea typeface="Kanit Light" pitchFamily="34" charset="-122"/>
                <a:cs typeface="Kanit Light" pitchFamily="34" charset="-120"/>
              </a:rPr>
              <a:t>Modèle d'email</a:t>
            </a:r>
            <a:endParaRPr lang="en-US" sz="2400" dirty="0"/>
          </a:p>
        </p:txBody>
      </p:sp>
      <p:sp>
        <p:nvSpPr>
          <p:cNvPr id="9" name="Text 6"/>
          <p:cNvSpPr/>
          <p:nvPr/>
        </p:nvSpPr>
        <p:spPr>
          <a:xfrm>
            <a:off x="9946243" y="3179564"/>
            <a:ext cx="3820239" cy="1580198"/>
          </a:xfrm>
          <a:prstGeom prst="rect">
            <a:avLst/>
          </a:prstGeom>
          <a:noFill/>
          <a:ln/>
        </p:spPr>
        <p:txBody>
          <a:bodyPr wrap="square" lIns="0" tIns="0" rIns="0" bIns="0" rtlCol="0" anchor="t"/>
          <a:lstStyle/>
          <a:p>
            <a:pPr marL="0" indent="0">
              <a:lnSpc>
                <a:spcPts val="3100"/>
              </a:lnSpc>
              <a:buNone/>
            </a:pPr>
            <a:r>
              <a:rPr lang="en-US" sz="1900" dirty="0">
                <a:solidFill>
                  <a:srgbClr val="2C3249"/>
                </a:solidFill>
                <a:latin typeface="Martel Sans" pitchFamily="34" charset="0"/>
                <a:ea typeface="Martel Sans" pitchFamily="34" charset="-122"/>
                <a:cs typeface="Martel Sans" pitchFamily="34" charset="-120"/>
              </a:rPr>
              <a:t>Écris un email formel pour inviter le personnel à une formation obligatoire sur l'hygiène des mains</a:t>
            </a:r>
            <a:endParaRPr lang="en-US" sz="1900" dirty="0"/>
          </a:p>
        </p:txBody>
      </p:sp>
      <p:sp>
        <p:nvSpPr>
          <p:cNvPr id="10" name="Shape 7"/>
          <p:cNvSpPr/>
          <p:nvPr/>
        </p:nvSpPr>
        <p:spPr>
          <a:xfrm>
            <a:off x="4521637" y="6074331"/>
            <a:ext cx="431959" cy="431959"/>
          </a:xfrm>
          <a:prstGeom prst="roundRect">
            <a:avLst>
              <a:gd name="adj" fmla="val 24005"/>
            </a:avLst>
          </a:prstGeom>
          <a:solidFill>
            <a:srgbClr val="DFECE9"/>
          </a:solidFill>
          <a:ln w="15240">
            <a:solidFill>
              <a:srgbClr val="C5D2CF"/>
            </a:solidFill>
            <a:prstDash val="solid"/>
          </a:ln>
        </p:spPr>
      </p:sp>
      <p:sp>
        <p:nvSpPr>
          <p:cNvPr id="11" name="Text 8"/>
          <p:cNvSpPr/>
          <p:nvPr/>
        </p:nvSpPr>
        <p:spPr>
          <a:xfrm>
            <a:off x="5200412" y="6074331"/>
            <a:ext cx="3086100" cy="385763"/>
          </a:xfrm>
          <a:prstGeom prst="rect">
            <a:avLst/>
          </a:prstGeom>
          <a:noFill/>
          <a:ln/>
        </p:spPr>
        <p:txBody>
          <a:bodyPr wrap="none" lIns="0" tIns="0" rIns="0" bIns="0" rtlCol="0" anchor="t"/>
          <a:lstStyle/>
          <a:p>
            <a:pPr marL="0" indent="0">
              <a:lnSpc>
                <a:spcPts val="3000"/>
              </a:lnSpc>
              <a:buNone/>
            </a:pPr>
            <a:r>
              <a:rPr lang="en-US" sz="2400" dirty="0">
                <a:solidFill>
                  <a:srgbClr val="2C3249"/>
                </a:solidFill>
                <a:latin typeface="Kanit Light" pitchFamily="34" charset="0"/>
                <a:ea typeface="Kanit Light" pitchFamily="34" charset="-122"/>
                <a:cs typeface="Kanit Light" pitchFamily="34" charset="-120"/>
              </a:rPr>
              <a:t>Traduction</a:t>
            </a:r>
            <a:endParaRPr lang="en-US" sz="2400" dirty="0"/>
          </a:p>
        </p:txBody>
      </p:sp>
      <p:sp>
        <p:nvSpPr>
          <p:cNvPr id="12" name="Text 9"/>
          <p:cNvSpPr/>
          <p:nvPr/>
        </p:nvSpPr>
        <p:spPr>
          <a:xfrm>
            <a:off x="5200412" y="6608207"/>
            <a:ext cx="8565952" cy="395049"/>
          </a:xfrm>
          <a:prstGeom prst="rect">
            <a:avLst/>
          </a:prstGeom>
          <a:noFill/>
          <a:ln/>
        </p:spPr>
        <p:txBody>
          <a:bodyPr wrap="none" lIns="0" tIns="0" rIns="0" bIns="0" rtlCol="0" anchor="t"/>
          <a:lstStyle/>
          <a:p>
            <a:pPr marL="0" indent="0">
              <a:lnSpc>
                <a:spcPts val="3100"/>
              </a:lnSpc>
              <a:buNone/>
            </a:pPr>
            <a:r>
              <a:rPr lang="en-US" sz="1900" dirty="0">
                <a:solidFill>
                  <a:srgbClr val="2C3249"/>
                </a:solidFill>
                <a:latin typeface="Martel Sans" pitchFamily="34" charset="0"/>
                <a:ea typeface="Martel Sans" pitchFamily="34" charset="-122"/>
                <a:cs typeface="Martel Sans" pitchFamily="34" charset="-120"/>
              </a:rPr>
              <a:t>Traduis ce guide d'hygiène hospitalière du français à l'anglais</a:t>
            </a:r>
            <a:endParaRPr lang="en-US" sz="1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50437" y="1240155"/>
            <a:ext cx="7415927" cy="1543050"/>
          </a:xfrm>
          <a:prstGeom prst="rect">
            <a:avLst/>
          </a:prstGeom>
          <a:noFill/>
          <a:ln/>
        </p:spPr>
        <p:txBody>
          <a:bodyPr wrap="square" lIns="0" tIns="0" rIns="0" bIns="0" rtlCol="0" anchor="t"/>
          <a:lstStyle/>
          <a:p>
            <a:pPr marL="0" indent="0">
              <a:lnSpc>
                <a:spcPts val="6050"/>
              </a:lnSpc>
              <a:buNone/>
            </a:pPr>
            <a:r>
              <a:rPr lang="en-US" sz="4850" dirty="0">
                <a:solidFill>
                  <a:srgbClr val="272D45"/>
                </a:solidFill>
                <a:latin typeface="Kanit Light" pitchFamily="34" charset="0"/>
                <a:ea typeface="Kanit Light" pitchFamily="34" charset="-122"/>
                <a:cs typeface="Kanit Light" pitchFamily="34" charset="-120"/>
              </a:rPr>
              <a:t>Automatisation des Tâches (suite)</a:t>
            </a:r>
            <a:endParaRPr lang="en-US" sz="4850" dirty="0"/>
          </a:p>
        </p:txBody>
      </p:sp>
      <p:sp>
        <p:nvSpPr>
          <p:cNvPr id="4" name="Shape 1"/>
          <p:cNvSpPr/>
          <p:nvPr/>
        </p:nvSpPr>
        <p:spPr>
          <a:xfrm>
            <a:off x="6350437" y="3431143"/>
            <a:ext cx="431959" cy="431959"/>
          </a:xfrm>
          <a:prstGeom prst="roundRect">
            <a:avLst>
              <a:gd name="adj" fmla="val 24005"/>
            </a:avLst>
          </a:prstGeom>
          <a:solidFill>
            <a:srgbClr val="DFECE9"/>
          </a:solidFill>
          <a:ln w="15240">
            <a:solidFill>
              <a:srgbClr val="C5D2CF"/>
            </a:solidFill>
            <a:prstDash val="solid"/>
          </a:ln>
        </p:spPr>
      </p:sp>
      <p:sp>
        <p:nvSpPr>
          <p:cNvPr id="5" name="Text 2"/>
          <p:cNvSpPr/>
          <p:nvPr/>
        </p:nvSpPr>
        <p:spPr>
          <a:xfrm>
            <a:off x="7029212" y="3431143"/>
            <a:ext cx="6737152" cy="771525"/>
          </a:xfrm>
          <a:prstGeom prst="rect">
            <a:avLst/>
          </a:prstGeom>
          <a:noFill/>
          <a:ln/>
        </p:spPr>
        <p:txBody>
          <a:bodyPr wrap="square" lIns="0" tIns="0" rIns="0" bIns="0" rtlCol="0" anchor="t"/>
          <a:lstStyle/>
          <a:p>
            <a:pPr marL="0" indent="0">
              <a:lnSpc>
                <a:spcPts val="3000"/>
              </a:lnSpc>
              <a:buNone/>
            </a:pPr>
            <a:r>
              <a:rPr lang="en-US" sz="2400" dirty="0">
                <a:solidFill>
                  <a:srgbClr val="2C3249"/>
                </a:solidFill>
                <a:latin typeface="Kanit Light" pitchFamily="34" charset="0"/>
                <a:ea typeface="Kanit Light" pitchFamily="34" charset="-122"/>
                <a:cs typeface="Kanit Light" pitchFamily="34" charset="-120"/>
              </a:rPr>
              <a:t>Créer des comptes-rendus ou des notes de réunion</a:t>
            </a:r>
            <a:endParaRPr lang="en-US" sz="2400" dirty="0"/>
          </a:p>
        </p:txBody>
      </p:sp>
      <p:sp>
        <p:nvSpPr>
          <p:cNvPr id="6" name="Text 3"/>
          <p:cNvSpPr/>
          <p:nvPr/>
        </p:nvSpPr>
        <p:spPr>
          <a:xfrm>
            <a:off x="7029212" y="4350782"/>
            <a:ext cx="6737152" cy="790099"/>
          </a:xfrm>
          <a:prstGeom prst="rect">
            <a:avLst/>
          </a:prstGeom>
          <a:noFill/>
          <a:ln/>
        </p:spPr>
        <p:txBody>
          <a:bodyPr wrap="square" lIns="0" tIns="0" rIns="0" bIns="0" rtlCol="0" anchor="t"/>
          <a:lstStyle/>
          <a:p>
            <a:pPr marL="0" indent="0">
              <a:lnSpc>
                <a:spcPts val="3100"/>
              </a:lnSpc>
              <a:buNone/>
            </a:pPr>
            <a:r>
              <a:rPr lang="en-US" sz="1900" dirty="0">
                <a:solidFill>
                  <a:srgbClr val="2C3249"/>
                </a:solidFill>
                <a:latin typeface="Martel Sans" pitchFamily="34" charset="0"/>
                <a:ea typeface="Martel Sans" pitchFamily="34" charset="-122"/>
                <a:cs typeface="Martel Sans" pitchFamily="34" charset="-120"/>
              </a:rPr>
              <a:t>Fais un résumé clair et concis de cette réunion en insistant sur les actions à prendre</a:t>
            </a:r>
            <a:endParaRPr lang="en-US" sz="1900" dirty="0"/>
          </a:p>
        </p:txBody>
      </p:sp>
      <p:sp>
        <p:nvSpPr>
          <p:cNvPr id="7" name="Shape 4"/>
          <p:cNvSpPr/>
          <p:nvPr/>
        </p:nvSpPr>
        <p:spPr>
          <a:xfrm>
            <a:off x="6350437" y="5665351"/>
            <a:ext cx="431959" cy="431959"/>
          </a:xfrm>
          <a:prstGeom prst="roundRect">
            <a:avLst>
              <a:gd name="adj" fmla="val 24005"/>
            </a:avLst>
          </a:prstGeom>
          <a:solidFill>
            <a:srgbClr val="DFECE9"/>
          </a:solidFill>
          <a:ln w="15240">
            <a:solidFill>
              <a:srgbClr val="C5D2CF"/>
            </a:solidFill>
            <a:prstDash val="solid"/>
          </a:ln>
        </p:spPr>
      </p:sp>
      <p:sp>
        <p:nvSpPr>
          <p:cNvPr id="8" name="Text 5"/>
          <p:cNvSpPr/>
          <p:nvPr/>
        </p:nvSpPr>
        <p:spPr>
          <a:xfrm>
            <a:off x="7029212" y="5665351"/>
            <a:ext cx="3086100" cy="385763"/>
          </a:xfrm>
          <a:prstGeom prst="rect">
            <a:avLst/>
          </a:prstGeom>
          <a:noFill/>
          <a:ln/>
        </p:spPr>
        <p:txBody>
          <a:bodyPr wrap="none" lIns="0" tIns="0" rIns="0" bIns="0" rtlCol="0" anchor="t"/>
          <a:lstStyle/>
          <a:p>
            <a:pPr marL="0" indent="0">
              <a:lnSpc>
                <a:spcPts val="3000"/>
              </a:lnSpc>
              <a:buNone/>
            </a:pPr>
            <a:r>
              <a:rPr lang="en-US" sz="2400" dirty="0">
                <a:solidFill>
                  <a:srgbClr val="2C3249"/>
                </a:solidFill>
                <a:latin typeface="Kanit Light" pitchFamily="34" charset="0"/>
                <a:ea typeface="Kanit Light" pitchFamily="34" charset="-122"/>
                <a:cs typeface="Kanit Light" pitchFamily="34" charset="-120"/>
              </a:rPr>
              <a:t>Planification de tâches</a:t>
            </a:r>
            <a:endParaRPr lang="en-US" sz="2400" dirty="0"/>
          </a:p>
        </p:txBody>
      </p:sp>
      <p:sp>
        <p:nvSpPr>
          <p:cNvPr id="9" name="Text 6"/>
          <p:cNvSpPr/>
          <p:nvPr/>
        </p:nvSpPr>
        <p:spPr>
          <a:xfrm>
            <a:off x="7029212" y="6199227"/>
            <a:ext cx="6737152" cy="790099"/>
          </a:xfrm>
          <a:prstGeom prst="rect">
            <a:avLst/>
          </a:prstGeom>
          <a:noFill/>
          <a:ln/>
        </p:spPr>
        <p:txBody>
          <a:bodyPr wrap="square" lIns="0" tIns="0" rIns="0" bIns="0" rtlCol="0" anchor="t"/>
          <a:lstStyle/>
          <a:p>
            <a:pPr marL="0" indent="0">
              <a:lnSpc>
                <a:spcPts val="3100"/>
              </a:lnSpc>
              <a:buNone/>
            </a:pPr>
            <a:r>
              <a:rPr lang="en-US" sz="1900" dirty="0">
                <a:solidFill>
                  <a:srgbClr val="2C3249"/>
                </a:solidFill>
                <a:latin typeface="Martel Sans" pitchFamily="34" charset="0"/>
                <a:ea typeface="Martel Sans" pitchFamily="34" charset="-122"/>
                <a:cs typeface="Martel Sans" pitchFamily="34" charset="-120"/>
              </a:rPr>
              <a:t>Crée un planning pour une équipe de 5 personnes sur un projet de 2 mois</a:t>
            </a:r>
            <a:endParaRPr lang="en-US" sz="19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64037" y="2121218"/>
            <a:ext cx="6172200" cy="771525"/>
          </a:xfrm>
          <a:prstGeom prst="rect">
            <a:avLst/>
          </a:prstGeom>
          <a:noFill/>
          <a:ln/>
        </p:spPr>
        <p:txBody>
          <a:bodyPr wrap="none" lIns="0" tIns="0" rIns="0" bIns="0" rtlCol="0" anchor="t"/>
          <a:lstStyle/>
          <a:p>
            <a:pPr marL="0" indent="0">
              <a:lnSpc>
                <a:spcPts val="6050"/>
              </a:lnSpc>
              <a:buNone/>
            </a:pPr>
            <a:r>
              <a:rPr lang="en-US" sz="4850" dirty="0">
                <a:solidFill>
                  <a:srgbClr val="272D45"/>
                </a:solidFill>
                <a:latin typeface="Kanit Light" pitchFamily="34" charset="0"/>
                <a:ea typeface="Kanit Light" pitchFamily="34" charset="-122"/>
                <a:cs typeface="Kanit Light" pitchFamily="34" charset="-120"/>
              </a:rPr>
              <a:t>Recherche et Analyse</a:t>
            </a:r>
            <a:endParaRPr lang="en-US" sz="4850" dirty="0"/>
          </a:p>
        </p:txBody>
      </p:sp>
      <p:sp>
        <p:nvSpPr>
          <p:cNvPr id="3" name="Text 1"/>
          <p:cNvSpPr/>
          <p:nvPr/>
        </p:nvSpPr>
        <p:spPr>
          <a:xfrm>
            <a:off x="864037" y="3263027"/>
            <a:ext cx="4937760" cy="617101"/>
          </a:xfrm>
          <a:prstGeom prst="rect">
            <a:avLst/>
          </a:prstGeom>
          <a:noFill/>
          <a:ln/>
        </p:spPr>
        <p:txBody>
          <a:bodyPr wrap="none" lIns="0" tIns="0" rIns="0" bIns="0" rtlCol="0" anchor="t"/>
          <a:lstStyle/>
          <a:p>
            <a:pPr marL="0" indent="0">
              <a:lnSpc>
                <a:spcPts val="4850"/>
              </a:lnSpc>
              <a:buNone/>
            </a:pPr>
            <a:r>
              <a:rPr lang="en-US" sz="3850" dirty="0">
                <a:solidFill>
                  <a:srgbClr val="272D45"/>
                </a:solidFill>
                <a:latin typeface="Kanit Light" pitchFamily="34" charset="0"/>
                <a:ea typeface="Kanit Light" pitchFamily="34" charset="-122"/>
                <a:cs typeface="Kanit Light" pitchFamily="34" charset="-120"/>
              </a:rPr>
              <a:t>Résumer des données</a:t>
            </a:r>
            <a:endParaRPr lang="en-US" sz="3850" dirty="0"/>
          </a:p>
        </p:txBody>
      </p:sp>
      <p:sp>
        <p:nvSpPr>
          <p:cNvPr id="4" name="Text 2"/>
          <p:cNvSpPr/>
          <p:nvPr/>
        </p:nvSpPr>
        <p:spPr>
          <a:xfrm>
            <a:off x="864037" y="4250412"/>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2C3249"/>
                </a:solidFill>
                <a:latin typeface="Martel Sans" pitchFamily="34" charset="0"/>
                <a:ea typeface="Martel Sans" pitchFamily="34" charset="-122"/>
                <a:cs typeface="Martel Sans" pitchFamily="34" charset="-120"/>
              </a:rPr>
              <a:t>Analyse ces données sur les infections nosocomiales relevées en 2022 et propose un résumé des tendances</a:t>
            </a:r>
            <a:endParaRPr lang="en-US" sz="1900" dirty="0"/>
          </a:p>
        </p:txBody>
      </p:sp>
      <p:sp>
        <p:nvSpPr>
          <p:cNvPr id="5" name="Text 3"/>
          <p:cNvSpPr/>
          <p:nvPr/>
        </p:nvSpPr>
        <p:spPr>
          <a:xfrm>
            <a:off x="864037" y="4923115"/>
            <a:ext cx="12902327" cy="1185148"/>
          </a:xfrm>
          <a:prstGeom prst="rect">
            <a:avLst/>
          </a:prstGeom>
          <a:noFill/>
          <a:ln/>
        </p:spPr>
        <p:txBody>
          <a:bodyPr wrap="square" lIns="0" tIns="0" rIns="0" bIns="0" rtlCol="0" anchor="t"/>
          <a:lstStyle/>
          <a:p>
            <a:pPr marL="0" indent="0">
              <a:lnSpc>
                <a:spcPts val="3100"/>
              </a:lnSpc>
              <a:buNone/>
            </a:pPr>
            <a:r>
              <a:rPr lang="en-US" sz="1900" dirty="0">
                <a:solidFill>
                  <a:srgbClr val="2C3249"/>
                </a:solidFill>
                <a:latin typeface="Martel Sans" pitchFamily="34" charset="0"/>
                <a:ea typeface="Martel Sans" pitchFamily="34" charset="-122"/>
                <a:cs typeface="Martel Sans" pitchFamily="34" charset="-120"/>
              </a:rPr>
              <a:t>Fais-moi un résumé de ce document en moins d'une page et met en valeur les points importants/qui concernent (mettre la thématique). Avec les données excel que je t'ai mises en PJ, rédige un rapport d'une page sur l'évolution trimestrielle de (insérer la thématique)</a:t>
            </a:r>
            <a:endParaRPr lang="en-US" sz="19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64037" y="1698308"/>
            <a:ext cx="6172200" cy="771525"/>
          </a:xfrm>
          <a:prstGeom prst="rect">
            <a:avLst/>
          </a:prstGeom>
          <a:noFill/>
          <a:ln/>
        </p:spPr>
        <p:txBody>
          <a:bodyPr wrap="none" lIns="0" tIns="0" rIns="0" bIns="0" rtlCol="0" anchor="t"/>
          <a:lstStyle/>
          <a:p>
            <a:pPr marL="0" indent="0">
              <a:lnSpc>
                <a:spcPts val="6050"/>
              </a:lnSpc>
              <a:buNone/>
            </a:pPr>
            <a:r>
              <a:rPr lang="en-US" sz="4850" dirty="0">
                <a:solidFill>
                  <a:srgbClr val="272D45"/>
                </a:solidFill>
                <a:latin typeface="Kanit Light" pitchFamily="34" charset="0"/>
                <a:ea typeface="Kanit Light" pitchFamily="34" charset="-122"/>
                <a:cs typeface="Kanit Light" pitchFamily="34" charset="-120"/>
              </a:rPr>
              <a:t>Création de Contenu</a:t>
            </a:r>
            <a:endParaRPr lang="en-US" sz="4850" dirty="0"/>
          </a:p>
        </p:txBody>
      </p:sp>
      <p:sp>
        <p:nvSpPr>
          <p:cNvPr id="3" name="Shape 1"/>
          <p:cNvSpPr/>
          <p:nvPr/>
        </p:nvSpPr>
        <p:spPr>
          <a:xfrm>
            <a:off x="864037" y="3241238"/>
            <a:ext cx="431959" cy="431959"/>
          </a:xfrm>
          <a:prstGeom prst="roundRect">
            <a:avLst>
              <a:gd name="adj" fmla="val 24005"/>
            </a:avLst>
          </a:prstGeom>
          <a:solidFill>
            <a:srgbClr val="DFECE9"/>
          </a:solidFill>
          <a:ln w="15240">
            <a:solidFill>
              <a:srgbClr val="C5D2CF"/>
            </a:solidFill>
            <a:prstDash val="solid"/>
          </a:ln>
        </p:spPr>
      </p:sp>
      <p:sp>
        <p:nvSpPr>
          <p:cNvPr id="4" name="Text 2"/>
          <p:cNvSpPr/>
          <p:nvPr/>
        </p:nvSpPr>
        <p:spPr>
          <a:xfrm>
            <a:off x="1542812" y="3241238"/>
            <a:ext cx="3086100" cy="385763"/>
          </a:xfrm>
          <a:prstGeom prst="rect">
            <a:avLst/>
          </a:prstGeom>
          <a:noFill/>
          <a:ln/>
        </p:spPr>
        <p:txBody>
          <a:bodyPr wrap="none" lIns="0" tIns="0" rIns="0" bIns="0" rtlCol="0" anchor="t"/>
          <a:lstStyle/>
          <a:p>
            <a:pPr marL="0" indent="0">
              <a:lnSpc>
                <a:spcPts val="3000"/>
              </a:lnSpc>
              <a:buNone/>
            </a:pPr>
            <a:r>
              <a:rPr lang="en-US" sz="2400" dirty="0">
                <a:solidFill>
                  <a:srgbClr val="2C3249"/>
                </a:solidFill>
                <a:latin typeface="Kanit Light" pitchFamily="34" charset="0"/>
                <a:ea typeface="Kanit Light" pitchFamily="34" charset="-122"/>
                <a:cs typeface="Kanit Light" pitchFamily="34" charset="-120"/>
              </a:rPr>
              <a:t>Réseaux sociaux</a:t>
            </a:r>
            <a:endParaRPr lang="en-US" sz="2400" dirty="0"/>
          </a:p>
        </p:txBody>
      </p:sp>
      <p:sp>
        <p:nvSpPr>
          <p:cNvPr id="5" name="Text 3"/>
          <p:cNvSpPr/>
          <p:nvPr/>
        </p:nvSpPr>
        <p:spPr>
          <a:xfrm>
            <a:off x="1542812" y="3775115"/>
            <a:ext cx="3457456" cy="1975247"/>
          </a:xfrm>
          <a:prstGeom prst="rect">
            <a:avLst/>
          </a:prstGeom>
          <a:noFill/>
          <a:ln/>
        </p:spPr>
        <p:txBody>
          <a:bodyPr wrap="square" lIns="0" tIns="0" rIns="0" bIns="0" rtlCol="0" anchor="t"/>
          <a:lstStyle/>
          <a:p>
            <a:pPr marL="0" indent="0">
              <a:lnSpc>
                <a:spcPts val="3100"/>
              </a:lnSpc>
              <a:buNone/>
            </a:pPr>
            <a:r>
              <a:rPr lang="en-US" sz="1900" dirty="0">
                <a:solidFill>
                  <a:srgbClr val="2C3249"/>
                </a:solidFill>
                <a:latin typeface="Martel Sans" pitchFamily="34" charset="0"/>
                <a:ea typeface="Martel Sans" pitchFamily="34" charset="-122"/>
                <a:cs typeface="Martel Sans" pitchFamily="34" charset="-120"/>
              </a:rPr>
              <a:t>Crée un post pour les réseaux sociaux sur l'importance du lavage des mains, destiné aux professionnels de santé.</a:t>
            </a:r>
            <a:endParaRPr lang="en-US" sz="1900" dirty="0"/>
          </a:p>
        </p:txBody>
      </p:sp>
      <p:sp>
        <p:nvSpPr>
          <p:cNvPr id="6" name="Shape 4"/>
          <p:cNvSpPr/>
          <p:nvPr/>
        </p:nvSpPr>
        <p:spPr>
          <a:xfrm>
            <a:off x="5247084" y="3241238"/>
            <a:ext cx="431959" cy="431959"/>
          </a:xfrm>
          <a:prstGeom prst="roundRect">
            <a:avLst>
              <a:gd name="adj" fmla="val 24005"/>
            </a:avLst>
          </a:prstGeom>
          <a:solidFill>
            <a:srgbClr val="DFECE9"/>
          </a:solidFill>
          <a:ln w="15240">
            <a:solidFill>
              <a:srgbClr val="C5D2CF"/>
            </a:solidFill>
            <a:prstDash val="solid"/>
          </a:ln>
        </p:spPr>
      </p:sp>
      <p:sp>
        <p:nvSpPr>
          <p:cNvPr id="7" name="Text 5"/>
          <p:cNvSpPr/>
          <p:nvPr/>
        </p:nvSpPr>
        <p:spPr>
          <a:xfrm>
            <a:off x="5925860" y="3241238"/>
            <a:ext cx="3457456" cy="771525"/>
          </a:xfrm>
          <a:prstGeom prst="rect">
            <a:avLst/>
          </a:prstGeom>
          <a:noFill/>
          <a:ln/>
        </p:spPr>
        <p:txBody>
          <a:bodyPr wrap="square" lIns="0" tIns="0" rIns="0" bIns="0" rtlCol="0" anchor="t"/>
          <a:lstStyle/>
          <a:p>
            <a:pPr marL="0" indent="0">
              <a:lnSpc>
                <a:spcPts val="3000"/>
              </a:lnSpc>
              <a:buNone/>
            </a:pPr>
            <a:r>
              <a:rPr lang="en-US" sz="2400" dirty="0">
                <a:solidFill>
                  <a:srgbClr val="2C3249"/>
                </a:solidFill>
                <a:latin typeface="Kanit Light" pitchFamily="34" charset="0"/>
                <a:ea typeface="Kanit Light" pitchFamily="34" charset="-122"/>
                <a:cs typeface="Kanit Light" pitchFamily="34" charset="-120"/>
              </a:rPr>
              <a:t>Article pour un site internet</a:t>
            </a:r>
            <a:endParaRPr lang="en-US" sz="2400" dirty="0"/>
          </a:p>
        </p:txBody>
      </p:sp>
      <p:sp>
        <p:nvSpPr>
          <p:cNvPr id="8" name="Text 6"/>
          <p:cNvSpPr/>
          <p:nvPr/>
        </p:nvSpPr>
        <p:spPr>
          <a:xfrm>
            <a:off x="5925860" y="4160877"/>
            <a:ext cx="3457456" cy="2370296"/>
          </a:xfrm>
          <a:prstGeom prst="rect">
            <a:avLst/>
          </a:prstGeom>
          <a:noFill/>
          <a:ln/>
        </p:spPr>
        <p:txBody>
          <a:bodyPr wrap="square" lIns="0" tIns="0" rIns="0" bIns="0" rtlCol="0" anchor="t"/>
          <a:lstStyle/>
          <a:p>
            <a:pPr marL="0" indent="0">
              <a:lnSpc>
                <a:spcPts val="3100"/>
              </a:lnSpc>
              <a:buNone/>
            </a:pPr>
            <a:r>
              <a:rPr lang="en-US" sz="1900" dirty="0">
                <a:solidFill>
                  <a:srgbClr val="2C3249"/>
                </a:solidFill>
                <a:latin typeface="Martel Sans" pitchFamily="34" charset="0"/>
                <a:ea typeface="Martel Sans" pitchFamily="34" charset="-122"/>
                <a:cs typeface="Martel Sans" pitchFamily="34" charset="-120"/>
              </a:rPr>
              <a:t>Rédige un article pour le site internet du Répia sur les étapes pour mettre en place un programme de contrôle des infections dans un EHPAD</a:t>
            </a:r>
            <a:endParaRPr lang="en-US" sz="1900" dirty="0"/>
          </a:p>
        </p:txBody>
      </p:sp>
      <p:sp>
        <p:nvSpPr>
          <p:cNvPr id="9" name="Shape 7"/>
          <p:cNvSpPr/>
          <p:nvPr/>
        </p:nvSpPr>
        <p:spPr>
          <a:xfrm>
            <a:off x="9630132" y="3241238"/>
            <a:ext cx="431959" cy="431959"/>
          </a:xfrm>
          <a:prstGeom prst="roundRect">
            <a:avLst>
              <a:gd name="adj" fmla="val 24005"/>
            </a:avLst>
          </a:prstGeom>
          <a:solidFill>
            <a:srgbClr val="DFECE9"/>
          </a:solidFill>
          <a:ln w="15240">
            <a:solidFill>
              <a:srgbClr val="C5D2CF"/>
            </a:solidFill>
            <a:prstDash val="solid"/>
          </a:ln>
        </p:spPr>
      </p:sp>
      <p:sp>
        <p:nvSpPr>
          <p:cNvPr id="10" name="Text 8"/>
          <p:cNvSpPr/>
          <p:nvPr/>
        </p:nvSpPr>
        <p:spPr>
          <a:xfrm>
            <a:off x="10308908" y="3241238"/>
            <a:ext cx="3374708" cy="385763"/>
          </a:xfrm>
          <a:prstGeom prst="rect">
            <a:avLst/>
          </a:prstGeom>
          <a:noFill/>
          <a:ln/>
        </p:spPr>
        <p:txBody>
          <a:bodyPr wrap="none" lIns="0" tIns="0" rIns="0" bIns="0" rtlCol="0" anchor="t"/>
          <a:lstStyle/>
          <a:p>
            <a:pPr marL="0" indent="0">
              <a:lnSpc>
                <a:spcPts val="3000"/>
              </a:lnSpc>
              <a:buNone/>
            </a:pPr>
            <a:r>
              <a:rPr lang="en-US" sz="2400" dirty="0">
                <a:solidFill>
                  <a:srgbClr val="2C3249"/>
                </a:solidFill>
                <a:latin typeface="Kanit Light" pitchFamily="34" charset="0"/>
                <a:ea typeface="Kanit Light" pitchFamily="34" charset="-122"/>
                <a:cs typeface="Kanit Light" pitchFamily="34" charset="-120"/>
              </a:rPr>
              <a:t>Amélioration de contenu</a:t>
            </a:r>
            <a:endParaRPr lang="en-US" sz="2400" dirty="0"/>
          </a:p>
        </p:txBody>
      </p:sp>
      <p:sp>
        <p:nvSpPr>
          <p:cNvPr id="11" name="Text 9"/>
          <p:cNvSpPr/>
          <p:nvPr/>
        </p:nvSpPr>
        <p:spPr>
          <a:xfrm>
            <a:off x="10308908" y="3775115"/>
            <a:ext cx="3457456" cy="1185148"/>
          </a:xfrm>
          <a:prstGeom prst="rect">
            <a:avLst/>
          </a:prstGeom>
          <a:noFill/>
          <a:ln/>
        </p:spPr>
        <p:txBody>
          <a:bodyPr wrap="square" lIns="0" tIns="0" rIns="0" bIns="0" rtlCol="0" anchor="t"/>
          <a:lstStyle/>
          <a:p>
            <a:pPr marL="0" indent="0">
              <a:lnSpc>
                <a:spcPts val="3100"/>
              </a:lnSpc>
              <a:buNone/>
            </a:pPr>
            <a:r>
              <a:rPr lang="en-US" sz="1900" dirty="0">
                <a:solidFill>
                  <a:srgbClr val="2C3249"/>
                </a:solidFill>
                <a:latin typeface="Martel Sans" pitchFamily="34" charset="0"/>
                <a:ea typeface="Martel Sans" pitchFamily="34" charset="-122"/>
                <a:cs typeface="Martel Sans" pitchFamily="34" charset="-120"/>
              </a:rPr>
              <a:t>Réécris ce texte en le rendant plus persuasif, moins formel, plus formel etc</a:t>
            </a:r>
            <a:endParaRPr lang="en-US" sz="19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07708" y="716399"/>
            <a:ext cx="6119574" cy="631865"/>
          </a:xfrm>
          <a:prstGeom prst="rect">
            <a:avLst/>
          </a:prstGeom>
          <a:noFill/>
          <a:ln/>
        </p:spPr>
        <p:txBody>
          <a:bodyPr wrap="none" lIns="0" tIns="0" rIns="0" bIns="0" rtlCol="0" anchor="t"/>
          <a:lstStyle/>
          <a:p>
            <a:pPr marL="0" indent="0">
              <a:lnSpc>
                <a:spcPts val="4950"/>
              </a:lnSpc>
              <a:buNone/>
            </a:pPr>
            <a:r>
              <a:rPr lang="en-US" sz="3950" dirty="0">
                <a:solidFill>
                  <a:srgbClr val="272D45"/>
                </a:solidFill>
                <a:latin typeface="Kanit Light" pitchFamily="34" charset="0"/>
                <a:ea typeface="Kanit Light" pitchFamily="34" charset="-122"/>
                <a:cs typeface="Kanit Light" pitchFamily="34" charset="-120"/>
              </a:rPr>
              <a:t>Création de Contenu (suite)</a:t>
            </a:r>
            <a:endParaRPr lang="en-US" sz="3950" dirty="0"/>
          </a:p>
        </p:txBody>
      </p:sp>
      <p:sp>
        <p:nvSpPr>
          <p:cNvPr id="4" name="Shape 1"/>
          <p:cNvSpPr/>
          <p:nvPr/>
        </p:nvSpPr>
        <p:spPr>
          <a:xfrm>
            <a:off x="707708" y="1878925"/>
            <a:ext cx="353854" cy="353854"/>
          </a:xfrm>
          <a:prstGeom prst="roundRect">
            <a:avLst>
              <a:gd name="adj" fmla="val 24004"/>
            </a:avLst>
          </a:prstGeom>
          <a:solidFill>
            <a:srgbClr val="DFECE9"/>
          </a:solidFill>
          <a:ln w="7620">
            <a:solidFill>
              <a:srgbClr val="C5D2CF"/>
            </a:solidFill>
            <a:prstDash val="solid"/>
          </a:ln>
        </p:spPr>
      </p:sp>
      <p:sp>
        <p:nvSpPr>
          <p:cNvPr id="5" name="Text 2"/>
          <p:cNvSpPr/>
          <p:nvPr/>
        </p:nvSpPr>
        <p:spPr>
          <a:xfrm>
            <a:off x="1263729" y="1878925"/>
            <a:ext cx="3942874" cy="315873"/>
          </a:xfrm>
          <a:prstGeom prst="rect">
            <a:avLst/>
          </a:prstGeom>
          <a:noFill/>
          <a:ln/>
        </p:spPr>
        <p:txBody>
          <a:bodyPr wrap="none" lIns="0" tIns="0" rIns="0" bIns="0" rtlCol="0" anchor="t"/>
          <a:lstStyle/>
          <a:p>
            <a:pPr marL="0" indent="0">
              <a:lnSpc>
                <a:spcPts val="2450"/>
              </a:lnSpc>
              <a:buNone/>
            </a:pPr>
            <a:r>
              <a:rPr lang="en-US" sz="1950" dirty="0">
                <a:solidFill>
                  <a:srgbClr val="2C3249"/>
                </a:solidFill>
                <a:latin typeface="Kanit Light" pitchFamily="34" charset="0"/>
                <a:ea typeface="Kanit Light" pitchFamily="34" charset="-122"/>
                <a:cs typeface="Kanit Light" pitchFamily="34" charset="-120"/>
              </a:rPr>
              <a:t>Feuille de route pour un événement</a:t>
            </a:r>
            <a:endParaRPr lang="en-US" sz="1950" dirty="0"/>
          </a:p>
        </p:txBody>
      </p:sp>
      <p:sp>
        <p:nvSpPr>
          <p:cNvPr id="6" name="Text 3"/>
          <p:cNvSpPr/>
          <p:nvPr/>
        </p:nvSpPr>
        <p:spPr>
          <a:xfrm>
            <a:off x="1263729" y="2316123"/>
            <a:ext cx="7172563" cy="970836"/>
          </a:xfrm>
          <a:prstGeom prst="rect">
            <a:avLst/>
          </a:prstGeom>
          <a:noFill/>
          <a:ln/>
        </p:spPr>
        <p:txBody>
          <a:bodyPr wrap="square" lIns="0" tIns="0" rIns="0" bIns="0" rtlCol="0" anchor="t"/>
          <a:lstStyle/>
          <a:p>
            <a:pPr marL="0" indent="0">
              <a:lnSpc>
                <a:spcPts val="2500"/>
              </a:lnSpc>
              <a:buNone/>
            </a:pPr>
            <a:r>
              <a:rPr lang="en-US" sz="1550" dirty="0">
                <a:solidFill>
                  <a:srgbClr val="2C3249"/>
                </a:solidFill>
                <a:latin typeface="Martel Sans" pitchFamily="34" charset="0"/>
                <a:ea typeface="Martel Sans" pitchFamily="34" charset="-122"/>
                <a:cs typeface="Martel Sans" pitchFamily="34" charset="-120"/>
              </a:rPr>
              <a:t>La campagne 5 mai approche, propose-moi des idées d'activités sur une journée pour un EHPAD et détaille l'organisation avec une feuille de route et une checklist</a:t>
            </a:r>
            <a:endParaRPr lang="en-US" sz="1550" dirty="0"/>
          </a:p>
        </p:txBody>
      </p:sp>
      <p:sp>
        <p:nvSpPr>
          <p:cNvPr id="7" name="Shape 4"/>
          <p:cNvSpPr/>
          <p:nvPr/>
        </p:nvSpPr>
        <p:spPr>
          <a:xfrm>
            <a:off x="707708" y="3716536"/>
            <a:ext cx="353854" cy="353854"/>
          </a:xfrm>
          <a:prstGeom prst="roundRect">
            <a:avLst>
              <a:gd name="adj" fmla="val 24004"/>
            </a:avLst>
          </a:prstGeom>
          <a:solidFill>
            <a:srgbClr val="DFECE9"/>
          </a:solidFill>
          <a:ln w="7620">
            <a:solidFill>
              <a:srgbClr val="C5D2CF"/>
            </a:solidFill>
            <a:prstDash val="solid"/>
          </a:ln>
        </p:spPr>
      </p:sp>
      <p:sp>
        <p:nvSpPr>
          <p:cNvPr id="8" name="Text 5"/>
          <p:cNvSpPr/>
          <p:nvPr/>
        </p:nvSpPr>
        <p:spPr>
          <a:xfrm>
            <a:off x="1263729" y="3716536"/>
            <a:ext cx="2527935" cy="315873"/>
          </a:xfrm>
          <a:prstGeom prst="rect">
            <a:avLst/>
          </a:prstGeom>
          <a:noFill/>
          <a:ln/>
        </p:spPr>
        <p:txBody>
          <a:bodyPr wrap="none" lIns="0" tIns="0" rIns="0" bIns="0" rtlCol="0" anchor="t"/>
          <a:lstStyle/>
          <a:p>
            <a:pPr marL="0" indent="0">
              <a:lnSpc>
                <a:spcPts val="2450"/>
              </a:lnSpc>
              <a:buNone/>
            </a:pPr>
            <a:r>
              <a:rPr lang="en-US" sz="1950" dirty="0">
                <a:solidFill>
                  <a:srgbClr val="2C3249"/>
                </a:solidFill>
                <a:latin typeface="Kanit Light" pitchFamily="34" charset="0"/>
                <a:ea typeface="Kanit Light" pitchFamily="34" charset="-122"/>
                <a:cs typeface="Kanit Light" pitchFamily="34" charset="-120"/>
              </a:rPr>
              <a:t>Brainstorming</a:t>
            </a:r>
            <a:endParaRPr lang="en-US" sz="1950" dirty="0"/>
          </a:p>
        </p:txBody>
      </p:sp>
      <p:sp>
        <p:nvSpPr>
          <p:cNvPr id="9" name="Text 6"/>
          <p:cNvSpPr/>
          <p:nvPr/>
        </p:nvSpPr>
        <p:spPr>
          <a:xfrm>
            <a:off x="1263729" y="4153733"/>
            <a:ext cx="7172563" cy="970836"/>
          </a:xfrm>
          <a:prstGeom prst="rect">
            <a:avLst/>
          </a:prstGeom>
          <a:noFill/>
          <a:ln/>
        </p:spPr>
        <p:txBody>
          <a:bodyPr wrap="square" lIns="0" tIns="0" rIns="0" bIns="0" rtlCol="0" anchor="t"/>
          <a:lstStyle/>
          <a:p>
            <a:pPr marL="0" indent="0">
              <a:lnSpc>
                <a:spcPts val="2500"/>
              </a:lnSpc>
              <a:buNone/>
            </a:pPr>
            <a:r>
              <a:rPr lang="en-US" sz="1550" dirty="0">
                <a:solidFill>
                  <a:srgbClr val="2C3249"/>
                </a:solidFill>
                <a:latin typeface="Martel Sans" pitchFamily="34" charset="0"/>
                <a:ea typeface="Martel Sans" pitchFamily="34" charset="-122"/>
                <a:cs typeface="Martel Sans" pitchFamily="34" charset="-120"/>
              </a:rPr>
              <a:t>Donne-moi 10 idées innovantes pour proposer des actions créatives à mettre en place pour la semaine sécurité des patients au sein de (insérer structure)</a:t>
            </a:r>
            <a:endParaRPr lang="en-US" sz="1550" dirty="0"/>
          </a:p>
        </p:txBody>
      </p:sp>
      <p:sp>
        <p:nvSpPr>
          <p:cNvPr id="10" name="Shape 7"/>
          <p:cNvSpPr/>
          <p:nvPr/>
        </p:nvSpPr>
        <p:spPr>
          <a:xfrm>
            <a:off x="707708" y="5554147"/>
            <a:ext cx="353854" cy="353854"/>
          </a:xfrm>
          <a:prstGeom prst="roundRect">
            <a:avLst>
              <a:gd name="adj" fmla="val 24004"/>
            </a:avLst>
          </a:prstGeom>
          <a:solidFill>
            <a:srgbClr val="DFECE9"/>
          </a:solidFill>
          <a:ln w="7620">
            <a:solidFill>
              <a:srgbClr val="C5D2CF"/>
            </a:solidFill>
            <a:prstDash val="solid"/>
          </a:ln>
        </p:spPr>
      </p:sp>
      <p:sp>
        <p:nvSpPr>
          <p:cNvPr id="11" name="Text 8"/>
          <p:cNvSpPr/>
          <p:nvPr/>
        </p:nvSpPr>
        <p:spPr>
          <a:xfrm>
            <a:off x="1263729" y="5554147"/>
            <a:ext cx="2527935" cy="315873"/>
          </a:xfrm>
          <a:prstGeom prst="rect">
            <a:avLst/>
          </a:prstGeom>
          <a:noFill/>
          <a:ln/>
        </p:spPr>
        <p:txBody>
          <a:bodyPr wrap="none" lIns="0" tIns="0" rIns="0" bIns="0" rtlCol="0" anchor="t"/>
          <a:lstStyle/>
          <a:p>
            <a:pPr marL="0" indent="0">
              <a:lnSpc>
                <a:spcPts val="2450"/>
              </a:lnSpc>
              <a:buNone/>
            </a:pPr>
            <a:r>
              <a:rPr lang="en-US" sz="1950" dirty="0">
                <a:solidFill>
                  <a:srgbClr val="2C3249"/>
                </a:solidFill>
                <a:latin typeface="Kanit Light" pitchFamily="34" charset="0"/>
                <a:ea typeface="Kanit Light" pitchFamily="34" charset="-122"/>
                <a:cs typeface="Kanit Light" pitchFamily="34" charset="-120"/>
              </a:rPr>
              <a:t>Création de visuels</a:t>
            </a:r>
            <a:endParaRPr lang="en-US" sz="1950" dirty="0"/>
          </a:p>
        </p:txBody>
      </p:sp>
      <p:sp>
        <p:nvSpPr>
          <p:cNvPr id="12" name="Text 9"/>
          <p:cNvSpPr/>
          <p:nvPr/>
        </p:nvSpPr>
        <p:spPr>
          <a:xfrm>
            <a:off x="1263729" y="5991344"/>
            <a:ext cx="7172563" cy="647224"/>
          </a:xfrm>
          <a:prstGeom prst="rect">
            <a:avLst/>
          </a:prstGeom>
          <a:noFill/>
          <a:ln/>
        </p:spPr>
        <p:txBody>
          <a:bodyPr wrap="square" lIns="0" tIns="0" rIns="0" bIns="0" rtlCol="0" anchor="t"/>
          <a:lstStyle/>
          <a:p>
            <a:pPr marL="0" indent="0">
              <a:lnSpc>
                <a:spcPts val="2500"/>
              </a:lnSpc>
              <a:buNone/>
            </a:pPr>
            <a:r>
              <a:rPr lang="en-US" sz="1550" dirty="0">
                <a:solidFill>
                  <a:srgbClr val="2C3249"/>
                </a:solidFill>
                <a:latin typeface="Martel Sans" pitchFamily="34" charset="0"/>
                <a:ea typeface="Martel Sans" pitchFamily="34" charset="-122"/>
                <a:cs typeface="Martel Sans" pitchFamily="34" charset="-120"/>
              </a:rPr>
              <a:t>Décris un design simple et professionnel pour une affiche d'événement (décrire l'évenement)</a:t>
            </a:r>
            <a:endParaRPr lang="en-US" sz="1550" dirty="0"/>
          </a:p>
        </p:txBody>
      </p:sp>
      <p:sp>
        <p:nvSpPr>
          <p:cNvPr id="13" name="Text 10"/>
          <p:cNvSpPr/>
          <p:nvPr/>
        </p:nvSpPr>
        <p:spPr>
          <a:xfrm>
            <a:off x="707708" y="6865977"/>
            <a:ext cx="7728585" cy="647224"/>
          </a:xfrm>
          <a:prstGeom prst="rect">
            <a:avLst/>
          </a:prstGeom>
          <a:noFill/>
          <a:ln/>
        </p:spPr>
        <p:txBody>
          <a:bodyPr wrap="square" lIns="0" tIns="0" rIns="0" bIns="0" rtlCol="0" anchor="t"/>
          <a:lstStyle/>
          <a:p>
            <a:pPr marL="0" indent="0">
              <a:lnSpc>
                <a:spcPts val="2500"/>
              </a:lnSpc>
              <a:buNone/>
            </a:pPr>
            <a:r>
              <a:rPr lang="en-US" sz="1550" dirty="0">
                <a:solidFill>
                  <a:srgbClr val="2C3249"/>
                </a:solidFill>
                <a:latin typeface="Martel Sans" pitchFamily="34" charset="0"/>
                <a:ea typeface="Martel Sans" pitchFamily="34" charset="-122"/>
                <a:cs typeface="Martel Sans" pitchFamily="34" charset="-120"/>
              </a:rPr>
              <a:t>Propose-moi un plan pour une présentation PTT sur (insérer thématique et être précis). Une fois le plan proposé demander à chatgpt d'en faire un powerpoint.</a:t>
            </a:r>
            <a:endParaRPr lang="en-US" sz="15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64037" y="2852618"/>
            <a:ext cx="6744414" cy="771525"/>
          </a:xfrm>
          <a:prstGeom prst="rect">
            <a:avLst/>
          </a:prstGeom>
          <a:noFill/>
          <a:ln/>
        </p:spPr>
        <p:txBody>
          <a:bodyPr wrap="none" lIns="0" tIns="0" rIns="0" bIns="0" rtlCol="0" anchor="t"/>
          <a:lstStyle/>
          <a:p>
            <a:pPr marL="0" indent="0">
              <a:lnSpc>
                <a:spcPts val="6050"/>
              </a:lnSpc>
              <a:buNone/>
            </a:pPr>
            <a:r>
              <a:rPr lang="en-US" sz="4850" dirty="0">
                <a:solidFill>
                  <a:srgbClr val="272D45"/>
                </a:solidFill>
                <a:latin typeface="Kanit Light" pitchFamily="34" charset="0"/>
                <a:ea typeface="Kanit Light" pitchFamily="34" charset="-122"/>
                <a:cs typeface="Kanit Light" pitchFamily="34" charset="-120"/>
              </a:rPr>
              <a:t>Résolution de Problèmes</a:t>
            </a:r>
            <a:endParaRPr lang="en-US" sz="4850" dirty="0"/>
          </a:p>
        </p:txBody>
      </p:sp>
      <p:sp>
        <p:nvSpPr>
          <p:cNvPr id="3" name="Text 1"/>
          <p:cNvSpPr/>
          <p:nvPr/>
        </p:nvSpPr>
        <p:spPr>
          <a:xfrm>
            <a:off x="864037" y="3994428"/>
            <a:ext cx="4937760" cy="617101"/>
          </a:xfrm>
          <a:prstGeom prst="rect">
            <a:avLst/>
          </a:prstGeom>
          <a:noFill/>
          <a:ln/>
        </p:spPr>
        <p:txBody>
          <a:bodyPr wrap="none" lIns="0" tIns="0" rIns="0" bIns="0" rtlCol="0" anchor="t"/>
          <a:lstStyle/>
          <a:p>
            <a:pPr marL="0" indent="0">
              <a:lnSpc>
                <a:spcPts val="4850"/>
              </a:lnSpc>
              <a:buNone/>
            </a:pPr>
            <a:r>
              <a:rPr lang="en-US" sz="3850" dirty="0">
                <a:solidFill>
                  <a:srgbClr val="272D45"/>
                </a:solidFill>
                <a:latin typeface="Kanit Light" pitchFamily="34" charset="0"/>
                <a:ea typeface="Kanit Light" pitchFamily="34" charset="-122"/>
                <a:cs typeface="Kanit Light" pitchFamily="34" charset="-120"/>
              </a:rPr>
              <a:t>Formation</a:t>
            </a:r>
            <a:endParaRPr lang="en-US" sz="3850" dirty="0"/>
          </a:p>
        </p:txBody>
      </p:sp>
      <p:sp>
        <p:nvSpPr>
          <p:cNvPr id="4" name="Text 2"/>
          <p:cNvSpPr/>
          <p:nvPr/>
        </p:nvSpPr>
        <p:spPr>
          <a:xfrm>
            <a:off x="864037" y="4981813"/>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2C3249"/>
                </a:solidFill>
                <a:latin typeface="Martel Sans" pitchFamily="34" charset="0"/>
                <a:ea typeface="Martel Sans" pitchFamily="34" charset="-122"/>
                <a:cs typeface="Martel Sans" pitchFamily="34" charset="-120"/>
              </a:rPr>
              <a:t>Quels outils ou méthodes recommandes-tu pour former rapidement le personnel sur l'hygiène des mains</a:t>
            </a:r>
            <a:endParaRPr lang="en-US" sz="19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64037" y="2269331"/>
            <a:ext cx="7415927" cy="1543050"/>
          </a:xfrm>
          <a:prstGeom prst="rect">
            <a:avLst/>
          </a:prstGeom>
          <a:noFill/>
          <a:ln/>
        </p:spPr>
        <p:txBody>
          <a:bodyPr wrap="square" lIns="0" tIns="0" rIns="0" bIns="0" rtlCol="0" anchor="t"/>
          <a:lstStyle/>
          <a:p>
            <a:pPr marL="0" indent="0">
              <a:lnSpc>
                <a:spcPts val="6050"/>
              </a:lnSpc>
              <a:buNone/>
            </a:pPr>
            <a:r>
              <a:rPr lang="en-US" sz="4850" dirty="0">
                <a:solidFill>
                  <a:srgbClr val="272D45"/>
                </a:solidFill>
                <a:latin typeface="Kanit Light" pitchFamily="34" charset="0"/>
                <a:ea typeface="Kanit Light" pitchFamily="34" charset="-122"/>
                <a:cs typeface="Kanit Light" pitchFamily="34" charset="-120"/>
              </a:rPr>
              <a:t>Résolution de Problèmes (suite)</a:t>
            </a:r>
            <a:endParaRPr lang="en-US" sz="4850" dirty="0"/>
          </a:p>
        </p:txBody>
      </p:sp>
      <p:sp>
        <p:nvSpPr>
          <p:cNvPr id="4" name="Text 1"/>
          <p:cNvSpPr/>
          <p:nvPr/>
        </p:nvSpPr>
        <p:spPr>
          <a:xfrm>
            <a:off x="864037" y="4182666"/>
            <a:ext cx="4937760" cy="617101"/>
          </a:xfrm>
          <a:prstGeom prst="rect">
            <a:avLst/>
          </a:prstGeom>
          <a:noFill/>
          <a:ln/>
        </p:spPr>
        <p:txBody>
          <a:bodyPr wrap="none" lIns="0" tIns="0" rIns="0" bIns="0" rtlCol="0" anchor="t"/>
          <a:lstStyle/>
          <a:p>
            <a:pPr marL="0" indent="0">
              <a:lnSpc>
                <a:spcPts val="4850"/>
              </a:lnSpc>
              <a:buNone/>
            </a:pPr>
            <a:r>
              <a:rPr lang="en-US" sz="3850" dirty="0">
                <a:solidFill>
                  <a:srgbClr val="272D45"/>
                </a:solidFill>
                <a:latin typeface="Kanit Light" pitchFamily="34" charset="0"/>
                <a:ea typeface="Kanit Light" pitchFamily="34" charset="-122"/>
                <a:cs typeface="Kanit Light" pitchFamily="34" charset="-120"/>
              </a:rPr>
              <a:t>Aide technique</a:t>
            </a:r>
            <a:endParaRPr lang="en-US" sz="3850" dirty="0"/>
          </a:p>
        </p:txBody>
      </p:sp>
      <p:sp>
        <p:nvSpPr>
          <p:cNvPr id="5" name="Text 2"/>
          <p:cNvSpPr/>
          <p:nvPr/>
        </p:nvSpPr>
        <p:spPr>
          <a:xfrm>
            <a:off x="864037" y="5170051"/>
            <a:ext cx="7415927" cy="790099"/>
          </a:xfrm>
          <a:prstGeom prst="rect">
            <a:avLst/>
          </a:prstGeom>
          <a:noFill/>
          <a:ln/>
        </p:spPr>
        <p:txBody>
          <a:bodyPr wrap="square" lIns="0" tIns="0" rIns="0" bIns="0" rtlCol="0" anchor="t"/>
          <a:lstStyle/>
          <a:p>
            <a:pPr marL="0" indent="0">
              <a:lnSpc>
                <a:spcPts val="3100"/>
              </a:lnSpc>
              <a:buNone/>
            </a:pPr>
            <a:r>
              <a:rPr lang="en-US" sz="1900" dirty="0">
                <a:solidFill>
                  <a:srgbClr val="2C3249"/>
                </a:solidFill>
                <a:latin typeface="Martel Sans" pitchFamily="34" charset="0"/>
                <a:ea typeface="Martel Sans" pitchFamily="34" charset="-122"/>
                <a:cs typeface="Martel Sans" pitchFamily="34" charset="-120"/>
              </a:rPr>
              <a:t>Explique-moi comment structurer une base de données sur excel 2021 pour un débutant étapes par étapes</a:t>
            </a:r>
            <a:endParaRPr lang="en-US" sz="19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530517A-EE5F-43D2-8CB4-DF85E7A49EBB}"/>
              </a:ext>
            </a:extLst>
          </p:cNvPr>
          <p:cNvPicPr>
            <a:picLocks noChangeAspect="1"/>
          </p:cNvPicPr>
          <p:nvPr/>
        </p:nvPicPr>
        <p:blipFill>
          <a:blip r:embed="rId2"/>
          <a:stretch>
            <a:fillRect/>
          </a:stretch>
        </p:blipFill>
        <p:spPr>
          <a:xfrm>
            <a:off x="1001483" y="399728"/>
            <a:ext cx="12627434" cy="7430144"/>
          </a:xfrm>
          <a:prstGeom prst="rect">
            <a:avLst/>
          </a:prstGeom>
        </p:spPr>
      </p:pic>
    </p:spTree>
    <p:extLst>
      <p:ext uri="{BB962C8B-B14F-4D97-AF65-F5344CB8AC3E}">
        <p14:creationId xmlns:p14="http://schemas.microsoft.com/office/powerpoint/2010/main" val="515481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0E5E6E7-0D86-43FC-9FEB-9EBC9E26FE46}"/>
              </a:ext>
            </a:extLst>
          </p:cNvPr>
          <p:cNvPicPr>
            <a:picLocks noChangeAspect="1"/>
          </p:cNvPicPr>
          <p:nvPr/>
        </p:nvPicPr>
        <p:blipFill>
          <a:blip r:embed="rId2"/>
          <a:stretch>
            <a:fillRect/>
          </a:stretch>
        </p:blipFill>
        <p:spPr>
          <a:xfrm>
            <a:off x="652905" y="941516"/>
            <a:ext cx="6782388" cy="5121084"/>
          </a:xfrm>
          <a:prstGeom prst="rect">
            <a:avLst/>
          </a:prstGeom>
        </p:spPr>
      </p:pic>
      <p:pic>
        <p:nvPicPr>
          <p:cNvPr id="6" name="Image 5">
            <a:extLst>
              <a:ext uri="{FF2B5EF4-FFF2-40B4-BE49-F238E27FC236}">
                <a16:creationId xmlns:a16="http://schemas.microsoft.com/office/drawing/2014/main" id="{3A5E31B5-09EF-4E4B-B306-9A44D37128D9}"/>
              </a:ext>
            </a:extLst>
          </p:cNvPr>
          <p:cNvPicPr>
            <a:picLocks noChangeAspect="1"/>
          </p:cNvPicPr>
          <p:nvPr/>
        </p:nvPicPr>
        <p:blipFill>
          <a:blip r:embed="rId3"/>
          <a:stretch>
            <a:fillRect/>
          </a:stretch>
        </p:blipFill>
        <p:spPr>
          <a:xfrm>
            <a:off x="7655611" y="1800179"/>
            <a:ext cx="6690940" cy="3772227"/>
          </a:xfrm>
          <a:prstGeom prst="rect">
            <a:avLst/>
          </a:prstGeom>
        </p:spPr>
      </p:pic>
    </p:spTree>
    <p:extLst>
      <p:ext uri="{BB962C8B-B14F-4D97-AF65-F5344CB8AC3E}">
        <p14:creationId xmlns:p14="http://schemas.microsoft.com/office/powerpoint/2010/main" val="1347777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F899826-7358-49B7-B261-E7146810D5BC}"/>
              </a:ext>
            </a:extLst>
          </p:cNvPr>
          <p:cNvPicPr>
            <a:picLocks noChangeAspect="1"/>
          </p:cNvPicPr>
          <p:nvPr/>
        </p:nvPicPr>
        <p:blipFill>
          <a:blip r:embed="rId3"/>
          <a:stretch>
            <a:fillRect/>
          </a:stretch>
        </p:blipFill>
        <p:spPr>
          <a:xfrm>
            <a:off x="1183562" y="388297"/>
            <a:ext cx="12055885" cy="7453006"/>
          </a:xfrm>
          <a:prstGeom prst="rect">
            <a:avLst/>
          </a:prstGeom>
        </p:spPr>
      </p:pic>
      <p:pic>
        <p:nvPicPr>
          <p:cNvPr id="12" name="Image 11">
            <a:extLst>
              <a:ext uri="{FF2B5EF4-FFF2-40B4-BE49-F238E27FC236}">
                <a16:creationId xmlns:a16="http://schemas.microsoft.com/office/drawing/2014/main" id="{3006C01E-6CC4-4671-A5BD-97A79F184A66}"/>
              </a:ext>
            </a:extLst>
          </p:cNvPr>
          <p:cNvPicPr>
            <a:picLocks noChangeAspect="1"/>
          </p:cNvPicPr>
          <p:nvPr/>
        </p:nvPicPr>
        <p:blipFill>
          <a:blip r:embed="rId4"/>
          <a:stretch>
            <a:fillRect/>
          </a:stretch>
        </p:blipFill>
        <p:spPr>
          <a:xfrm>
            <a:off x="10334837" y="158727"/>
            <a:ext cx="3112001" cy="3187788"/>
          </a:xfrm>
          <a:prstGeom prst="rect">
            <a:avLst/>
          </a:prstGeom>
        </p:spPr>
      </p:pic>
      <p:sp>
        <p:nvSpPr>
          <p:cNvPr id="13" name="ZoneTexte 12">
            <a:extLst>
              <a:ext uri="{FF2B5EF4-FFF2-40B4-BE49-F238E27FC236}">
                <a16:creationId xmlns:a16="http://schemas.microsoft.com/office/drawing/2014/main" id="{31B2070D-DF14-4668-B072-10B8132373D8}"/>
              </a:ext>
            </a:extLst>
          </p:cNvPr>
          <p:cNvSpPr txBox="1"/>
          <p:nvPr/>
        </p:nvSpPr>
        <p:spPr>
          <a:xfrm>
            <a:off x="10812544" y="838986"/>
            <a:ext cx="2426903" cy="1754326"/>
          </a:xfrm>
          <a:prstGeom prst="rect">
            <a:avLst/>
          </a:prstGeom>
          <a:noFill/>
        </p:spPr>
        <p:txBody>
          <a:bodyPr wrap="square" rtlCol="0">
            <a:spAutoFit/>
          </a:bodyPr>
          <a:lstStyle/>
          <a:p>
            <a:pPr algn="ctr"/>
            <a:r>
              <a:rPr lang="fr-FR" dirty="0"/>
              <a:t>Toutes les versions sont gratuites mais il y a des limites de requêtes par jour. </a:t>
            </a:r>
          </a:p>
          <a:p>
            <a:pPr algn="ctr"/>
            <a:r>
              <a:rPr lang="fr-FR" dirty="0"/>
              <a:t>L’abonnement est à 24</a:t>
            </a:r>
            <a:r>
              <a:rPr lang="fr-FR" baseline="30000" dirty="0"/>
              <a:t>e</a:t>
            </a:r>
            <a:r>
              <a:rPr lang="fr-FR" dirty="0"/>
              <a:t>/mois</a:t>
            </a:r>
          </a:p>
        </p:txBody>
      </p:sp>
      <p:sp>
        <p:nvSpPr>
          <p:cNvPr id="15" name="ZoneTexte 14">
            <a:extLst>
              <a:ext uri="{FF2B5EF4-FFF2-40B4-BE49-F238E27FC236}">
                <a16:creationId xmlns:a16="http://schemas.microsoft.com/office/drawing/2014/main" id="{9B7F6303-242C-49B2-B3C4-CCD912222B67}"/>
              </a:ext>
            </a:extLst>
          </p:cNvPr>
          <p:cNvSpPr txBox="1"/>
          <p:nvPr/>
        </p:nvSpPr>
        <p:spPr>
          <a:xfrm>
            <a:off x="1390953" y="1186934"/>
            <a:ext cx="7315200" cy="369332"/>
          </a:xfrm>
          <a:prstGeom prst="rect">
            <a:avLst/>
          </a:prstGeom>
          <a:noFill/>
        </p:spPr>
        <p:txBody>
          <a:bodyPr wrap="square">
            <a:spAutoFit/>
          </a:bodyPr>
          <a:lstStyle/>
          <a:p>
            <a:r>
              <a:rPr lang="fr-FR" dirty="0"/>
              <a:t>Le lien d’accès : chat.openai.com/</a:t>
            </a:r>
          </a:p>
        </p:txBody>
      </p:sp>
      <p:pic>
        <p:nvPicPr>
          <p:cNvPr id="16" name="Image 15">
            <a:extLst>
              <a:ext uri="{FF2B5EF4-FFF2-40B4-BE49-F238E27FC236}">
                <a16:creationId xmlns:a16="http://schemas.microsoft.com/office/drawing/2014/main" id="{81F612E7-990A-4ACC-8116-8367815C7028}"/>
              </a:ext>
            </a:extLst>
          </p:cNvPr>
          <p:cNvPicPr>
            <a:picLocks noChangeAspect="1"/>
          </p:cNvPicPr>
          <p:nvPr/>
        </p:nvPicPr>
        <p:blipFill>
          <a:blip r:embed="rId4"/>
          <a:stretch>
            <a:fillRect/>
          </a:stretch>
        </p:blipFill>
        <p:spPr>
          <a:xfrm>
            <a:off x="11164216" y="3576085"/>
            <a:ext cx="1878841" cy="1924597"/>
          </a:xfrm>
          <a:prstGeom prst="rect">
            <a:avLst/>
          </a:prstGeom>
        </p:spPr>
      </p:pic>
      <p:sp>
        <p:nvSpPr>
          <p:cNvPr id="18" name="ZoneTexte 17">
            <a:extLst>
              <a:ext uri="{FF2B5EF4-FFF2-40B4-BE49-F238E27FC236}">
                <a16:creationId xmlns:a16="http://schemas.microsoft.com/office/drawing/2014/main" id="{F1AA2ACD-6A58-4D63-9223-4844220BA974}"/>
              </a:ext>
            </a:extLst>
          </p:cNvPr>
          <p:cNvSpPr txBox="1"/>
          <p:nvPr/>
        </p:nvSpPr>
        <p:spPr>
          <a:xfrm>
            <a:off x="11424920" y="3982825"/>
            <a:ext cx="1697191" cy="1200329"/>
          </a:xfrm>
          <a:prstGeom prst="rect">
            <a:avLst/>
          </a:prstGeom>
          <a:noFill/>
        </p:spPr>
        <p:txBody>
          <a:bodyPr wrap="square">
            <a:spAutoFit/>
          </a:bodyPr>
          <a:lstStyle/>
          <a:p>
            <a:r>
              <a:rPr lang="fr-FR" dirty="0"/>
              <a:t>Crée par </a:t>
            </a:r>
          </a:p>
          <a:p>
            <a:r>
              <a:rPr lang="fr-FR" dirty="0" err="1"/>
              <a:t>OpenAI</a:t>
            </a:r>
            <a:r>
              <a:rPr lang="fr-FR" dirty="0"/>
              <a:t>, fondée par Elon Musk et Sam Altman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3410"/>
          </a:xfrm>
          <a:prstGeom prst="rect">
            <a:avLst/>
          </a:prstGeom>
        </p:spPr>
      </p:pic>
      <p:sp>
        <p:nvSpPr>
          <p:cNvPr id="3" name="Text 0"/>
          <p:cNvSpPr/>
          <p:nvPr/>
        </p:nvSpPr>
        <p:spPr>
          <a:xfrm>
            <a:off x="6123146" y="500301"/>
            <a:ext cx="7870508" cy="1137285"/>
          </a:xfrm>
          <a:prstGeom prst="rect">
            <a:avLst/>
          </a:prstGeom>
          <a:noFill/>
          <a:ln/>
        </p:spPr>
        <p:txBody>
          <a:bodyPr wrap="square" lIns="0" tIns="0" rIns="0" bIns="0" rtlCol="0" anchor="t"/>
          <a:lstStyle/>
          <a:p>
            <a:pPr marL="0" indent="0">
              <a:lnSpc>
                <a:spcPts val="4450"/>
              </a:lnSpc>
              <a:buNone/>
            </a:pPr>
            <a:r>
              <a:rPr lang="en-US" sz="3550" dirty="0">
                <a:solidFill>
                  <a:srgbClr val="1B1B27"/>
                </a:solidFill>
                <a:latin typeface="Corben" pitchFamily="34" charset="0"/>
                <a:ea typeface="Corben" pitchFamily="34" charset="-122"/>
                <a:cs typeface="Corben" pitchFamily="34" charset="-120"/>
              </a:rPr>
              <a:t>Intégrer ChatGPT dans votre workflow de manière productive</a:t>
            </a:r>
            <a:endParaRPr lang="en-US" sz="3550" dirty="0"/>
          </a:p>
        </p:txBody>
      </p:sp>
      <p:pic>
        <p:nvPicPr>
          <p:cNvPr id="4" name="Image 1" descr="preencoded.png"/>
          <p:cNvPicPr>
            <a:picLocks noChangeAspect="1"/>
          </p:cNvPicPr>
          <p:nvPr/>
        </p:nvPicPr>
        <p:blipFill>
          <a:blip r:embed="rId4"/>
          <a:stretch>
            <a:fillRect/>
          </a:stretch>
        </p:blipFill>
        <p:spPr>
          <a:xfrm>
            <a:off x="6123146" y="1910477"/>
            <a:ext cx="909757" cy="1455658"/>
          </a:xfrm>
          <a:prstGeom prst="rect">
            <a:avLst/>
          </a:prstGeom>
        </p:spPr>
      </p:pic>
      <p:sp>
        <p:nvSpPr>
          <p:cNvPr id="5" name="Text 1"/>
          <p:cNvSpPr/>
          <p:nvPr/>
        </p:nvSpPr>
        <p:spPr>
          <a:xfrm>
            <a:off x="7305794" y="2092404"/>
            <a:ext cx="2274451" cy="284202"/>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Corben" pitchFamily="34" charset="0"/>
                <a:ea typeface="Corben" pitchFamily="34" charset="-122"/>
                <a:cs typeface="Corben" pitchFamily="34" charset="-120"/>
              </a:rPr>
              <a:t>Planification</a:t>
            </a:r>
            <a:endParaRPr lang="en-US" sz="1750" dirty="0"/>
          </a:p>
        </p:txBody>
      </p:sp>
      <p:sp>
        <p:nvSpPr>
          <p:cNvPr id="6" name="Text 2"/>
          <p:cNvSpPr/>
          <p:nvPr/>
        </p:nvSpPr>
        <p:spPr>
          <a:xfrm>
            <a:off x="7305794" y="2485668"/>
            <a:ext cx="6687860" cy="581978"/>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Définissez les tâches que vous souhaitez déléguer à ChatGPT et planifiez leur </a:t>
            </a:r>
            <a:r>
              <a:rPr lang="en-US" sz="1400" dirty="0" err="1">
                <a:solidFill>
                  <a:srgbClr val="404155"/>
                </a:solidFill>
                <a:latin typeface="Nobile" pitchFamily="34" charset="0"/>
                <a:ea typeface="Nobile" pitchFamily="34" charset="-122"/>
                <a:cs typeface="Nobile" pitchFamily="34" charset="-120"/>
              </a:rPr>
              <a:t>intégration</a:t>
            </a:r>
            <a:r>
              <a:rPr lang="en-US" sz="1400" dirty="0">
                <a:solidFill>
                  <a:srgbClr val="404155"/>
                </a:solidFill>
                <a:latin typeface="Nobile" pitchFamily="34" charset="0"/>
                <a:ea typeface="Nobile" pitchFamily="34" charset="-122"/>
                <a:cs typeface="Nobile" pitchFamily="34" charset="-120"/>
              </a:rPr>
              <a:t> dans </a:t>
            </a:r>
            <a:r>
              <a:rPr lang="en-US" sz="1400" dirty="0" err="1">
                <a:solidFill>
                  <a:srgbClr val="404155"/>
                </a:solidFill>
                <a:latin typeface="Nobile" pitchFamily="34" charset="0"/>
                <a:ea typeface="Nobile" pitchFamily="34" charset="-122"/>
                <a:cs typeface="Nobile" pitchFamily="34" charset="-120"/>
              </a:rPr>
              <a:t>votre</a:t>
            </a:r>
            <a:r>
              <a:rPr lang="en-US" sz="1400" dirty="0">
                <a:solidFill>
                  <a:srgbClr val="404155"/>
                </a:solidFill>
                <a:latin typeface="Nobile" pitchFamily="34" charset="0"/>
                <a:ea typeface="Nobile" pitchFamily="34" charset="-122"/>
                <a:cs typeface="Nobile" pitchFamily="34" charset="-120"/>
              </a:rPr>
              <a:t> planning</a:t>
            </a:r>
            <a:endParaRPr lang="en-US" sz="1400" dirty="0"/>
          </a:p>
        </p:txBody>
      </p:sp>
      <p:pic>
        <p:nvPicPr>
          <p:cNvPr id="7" name="Image 2" descr="preencoded.png"/>
          <p:cNvPicPr>
            <a:picLocks noChangeAspect="1"/>
          </p:cNvPicPr>
          <p:nvPr/>
        </p:nvPicPr>
        <p:blipFill>
          <a:blip r:embed="rId5"/>
          <a:stretch>
            <a:fillRect/>
          </a:stretch>
        </p:blipFill>
        <p:spPr>
          <a:xfrm>
            <a:off x="6123146" y="3366135"/>
            <a:ext cx="909757" cy="1455658"/>
          </a:xfrm>
          <a:prstGeom prst="rect">
            <a:avLst/>
          </a:prstGeom>
        </p:spPr>
      </p:pic>
      <p:sp>
        <p:nvSpPr>
          <p:cNvPr id="8" name="Text 3"/>
          <p:cNvSpPr/>
          <p:nvPr/>
        </p:nvSpPr>
        <p:spPr>
          <a:xfrm>
            <a:off x="7305794" y="3548063"/>
            <a:ext cx="2274451" cy="284202"/>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Corben" pitchFamily="34" charset="0"/>
                <a:ea typeface="Corben" pitchFamily="34" charset="-122"/>
                <a:cs typeface="Corben" pitchFamily="34" charset="-120"/>
              </a:rPr>
              <a:t>Création</a:t>
            </a:r>
            <a:endParaRPr lang="en-US" sz="1750" dirty="0"/>
          </a:p>
        </p:txBody>
      </p:sp>
      <p:sp>
        <p:nvSpPr>
          <p:cNvPr id="9" name="Text 4"/>
          <p:cNvSpPr/>
          <p:nvPr/>
        </p:nvSpPr>
        <p:spPr>
          <a:xfrm>
            <a:off x="7305794" y="3941326"/>
            <a:ext cx="6687860" cy="581978"/>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Utilisez ChatGPT pour générer des idées, du contenu ou des documents. Vérifiez ensuite les résultats et apportez les modifications nécessaires.</a:t>
            </a:r>
            <a:endParaRPr lang="en-US" sz="1400" dirty="0"/>
          </a:p>
        </p:txBody>
      </p:sp>
      <p:pic>
        <p:nvPicPr>
          <p:cNvPr id="10" name="Image 3" descr="preencoded.png"/>
          <p:cNvPicPr>
            <a:picLocks noChangeAspect="1"/>
          </p:cNvPicPr>
          <p:nvPr/>
        </p:nvPicPr>
        <p:blipFill>
          <a:blip r:embed="rId6"/>
          <a:stretch>
            <a:fillRect/>
          </a:stretch>
        </p:blipFill>
        <p:spPr>
          <a:xfrm>
            <a:off x="6123146" y="4821793"/>
            <a:ext cx="909757" cy="1455658"/>
          </a:xfrm>
          <a:prstGeom prst="rect">
            <a:avLst/>
          </a:prstGeom>
        </p:spPr>
      </p:pic>
      <p:sp>
        <p:nvSpPr>
          <p:cNvPr id="11" name="Text 5"/>
          <p:cNvSpPr/>
          <p:nvPr/>
        </p:nvSpPr>
        <p:spPr>
          <a:xfrm>
            <a:off x="7305794" y="5003721"/>
            <a:ext cx="2274451" cy="284202"/>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Corben" pitchFamily="34" charset="0"/>
                <a:ea typeface="Corben" pitchFamily="34" charset="-122"/>
                <a:cs typeface="Corben" pitchFamily="34" charset="-120"/>
              </a:rPr>
              <a:t>Évaluation</a:t>
            </a:r>
            <a:endParaRPr lang="en-US" sz="1750" dirty="0"/>
          </a:p>
        </p:txBody>
      </p:sp>
      <p:sp>
        <p:nvSpPr>
          <p:cNvPr id="12" name="Text 6"/>
          <p:cNvSpPr/>
          <p:nvPr/>
        </p:nvSpPr>
        <p:spPr>
          <a:xfrm>
            <a:off x="7305794" y="5396984"/>
            <a:ext cx="6687860" cy="581978"/>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Évaluez régulièrement l'efficacité de </a:t>
            </a:r>
            <a:r>
              <a:rPr lang="en-US" sz="1400" dirty="0" err="1">
                <a:solidFill>
                  <a:srgbClr val="404155"/>
                </a:solidFill>
                <a:latin typeface="Nobile" pitchFamily="34" charset="0"/>
                <a:ea typeface="Nobile" pitchFamily="34" charset="-122"/>
                <a:cs typeface="Nobile" pitchFamily="34" charset="-120"/>
              </a:rPr>
              <a:t>ChatGPT</a:t>
            </a:r>
            <a:r>
              <a:rPr lang="en-US" sz="1400" dirty="0">
                <a:solidFill>
                  <a:srgbClr val="404155"/>
                </a:solidFill>
                <a:latin typeface="Nobile" pitchFamily="34" charset="0"/>
                <a:ea typeface="Nobile" pitchFamily="34" charset="-122"/>
                <a:cs typeface="Nobile" pitchFamily="34" charset="-120"/>
              </a:rPr>
              <a:t> et adaptez votre approche si nécessaire.</a:t>
            </a:r>
            <a:endParaRPr lang="en-US" sz="1400" dirty="0"/>
          </a:p>
        </p:txBody>
      </p:sp>
      <p:pic>
        <p:nvPicPr>
          <p:cNvPr id="13" name="Image 4" descr="preencoded.png"/>
          <p:cNvPicPr>
            <a:picLocks noChangeAspect="1"/>
          </p:cNvPicPr>
          <p:nvPr/>
        </p:nvPicPr>
        <p:blipFill>
          <a:blip r:embed="rId7"/>
          <a:stretch>
            <a:fillRect/>
          </a:stretch>
        </p:blipFill>
        <p:spPr>
          <a:xfrm>
            <a:off x="6123146" y="6277451"/>
            <a:ext cx="909757" cy="1455658"/>
          </a:xfrm>
          <a:prstGeom prst="rect">
            <a:avLst/>
          </a:prstGeom>
        </p:spPr>
      </p:pic>
      <p:sp>
        <p:nvSpPr>
          <p:cNvPr id="14" name="Text 7"/>
          <p:cNvSpPr/>
          <p:nvPr/>
        </p:nvSpPr>
        <p:spPr>
          <a:xfrm>
            <a:off x="7305794" y="6459379"/>
            <a:ext cx="2274451" cy="284202"/>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Corben" pitchFamily="34" charset="0"/>
                <a:ea typeface="Corben" pitchFamily="34" charset="-122"/>
                <a:cs typeface="Corben" pitchFamily="34" charset="-120"/>
              </a:rPr>
              <a:t>Perfectionnement</a:t>
            </a:r>
            <a:endParaRPr lang="en-US" sz="1750" dirty="0"/>
          </a:p>
        </p:txBody>
      </p:sp>
      <p:sp>
        <p:nvSpPr>
          <p:cNvPr id="15" name="Text 8"/>
          <p:cNvSpPr/>
          <p:nvPr/>
        </p:nvSpPr>
        <p:spPr>
          <a:xfrm>
            <a:off x="7305794" y="6852642"/>
            <a:ext cx="6687860" cy="581978"/>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Explorez les nouvelles fonctionnalités de </a:t>
            </a:r>
            <a:r>
              <a:rPr lang="en-US" sz="1400" dirty="0" err="1">
                <a:solidFill>
                  <a:srgbClr val="404155"/>
                </a:solidFill>
                <a:latin typeface="Nobile" pitchFamily="34" charset="0"/>
                <a:ea typeface="Nobile" pitchFamily="34" charset="-122"/>
                <a:cs typeface="Nobile" pitchFamily="34" charset="-120"/>
              </a:rPr>
              <a:t>ChatGPT</a:t>
            </a:r>
            <a:r>
              <a:rPr lang="en-US" sz="1400" dirty="0">
                <a:solidFill>
                  <a:srgbClr val="404155"/>
                </a:solidFill>
                <a:latin typeface="Nobile" pitchFamily="34" charset="0"/>
                <a:ea typeface="Nobile" pitchFamily="34" charset="-122"/>
                <a:cs typeface="Nobile" pitchFamily="34" charset="-120"/>
              </a:rPr>
              <a:t> </a:t>
            </a:r>
            <a:r>
              <a:rPr lang="en-US" sz="1400" dirty="0" err="1">
                <a:solidFill>
                  <a:srgbClr val="404155"/>
                </a:solidFill>
                <a:latin typeface="Nobile" pitchFamily="34" charset="0"/>
                <a:ea typeface="Nobile" pitchFamily="34" charset="-122"/>
                <a:cs typeface="Nobile" pitchFamily="34" charset="-120"/>
              </a:rPr>
              <a:t>lors</a:t>
            </a:r>
            <a:r>
              <a:rPr lang="en-US" sz="1400" dirty="0">
                <a:solidFill>
                  <a:srgbClr val="404155"/>
                </a:solidFill>
                <a:latin typeface="Nobile" pitchFamily="34" charset="0"/>
                <a:ea typeface="Nobile" pitchFamily="34" charset="-122"/>
                <a:cs typeface="Nobile" pitchFamily="34" charset="-120"/>
              </a:rPr>
              <a:t> des MAJ et adaptez votre utilisation en fonction de vos besoins et de </a:t>
            </a:r>
            <a:r>
              <a:rPr lang="en-US" sz="1400" dirty="0" err="1">
                <a:solidFill>
                  <a:srgbClr val="404155"/>
                </a:solidFill>
                <a:latin typeface="Nobile" pitchFamily="34" charset="0"/>
                <a:ea typeface="Nobile" pitchFamily="34" charset="-122"/>
                <a:cs typeface="Nobile" pitchFamily="34" charset="-120"/>
              </a:rPr>
              <a:t>vos</a:t>
            </a:r>
            <a:r>
              <a:rPr lang="en-US" sz="1400" dirty="0">
                <a:solidFill>
                  <a:srgbClr val="404155"/>
                </a:solidFill>
                <a:latin typeface="Nobile" pitchFamily="34" charset="0"/>
                <a:ea typeface="Nobile" pitchFamily="34" charset="-122"/>
                <a:cs typeface="Nobile" pitchFamily="34" charset="-120"/>
              </a:rPr>
              <a:t> </a:t>
            </a:r>
            <a:r>
              <a:rPr lang="en-US" sz="1400" dirty="0" err="1">
                <a:solidFill>
                  <a:srgbClr val="404155"/>
                </a:solidFill>
                <a:latin typeface="Nobile" pitchFamily="34" charset="0"/>
                <a:ea typeface="Nobile" pitchFamily="34" charset="-122"/>
                <a:cs typeface="Nobile" pitchFamily="34" charset="-120"/>
              </a:rPr>
              <a:t>objectifs</a:t>
            </a:r>
            <a:r>
              <a:rPr lang="en-US" sz="1400" dirty="0">
                <a:solidFill>
                  <a:srgbClr val="404155"/>
                </a:solidFill>
                <a:latin typeface="Nobile" pitchFamily="34" charset="0"/>
                <a:ea typeface="Nobile" pitchFamily="34" charset="-122"/>
                <a:cs typeface="Nobile" pitchFamily="34" charset="-120"/>
              </a:rPr>
              <a:t> (</a:t>
            </a:r>
            <a:r>
              <a:rPr lang="en-US" sz="1400" dirty="0" err="1">
                <a:solidFill>
                  <a:srgbClr val="404155"/>
                </a:solidFill>
                <a:latin typeface="Nobile" pitchFamily="34" charset="0"/>
                <a:ea typeface="Nobile" pitchFamily="34" charset="-122"/>
                <a:cs typeface="Nobile" pitchFamily="34" charset="-120"/>
              </a:rPr>
              <a:t>voir</a:t>
            </a:r>
            <a:r>
              <a:rPr lang="en-US" sz="1400" dirty="0">
                <a:solidFill>
                  <a:srgbClr val="404155"/>
                </a:solidFill>
                <a:latin typeface="Nobile" pitchFamily="34" charset="0"/>
                <a:ea typeface="Nobile" pitchFamily="34" charset="-122"/>
                <a:cs typeface="Nobile" pitchFamily="34" charset="-120"/>
              </a:rPr>
              <a:t> </a:t>
            </a:r>
            <a:r>
              <a:rPr lang="en-US" sz="1400" dirty="0" err="1">
                <a:solidFill>
                  <a:srgbClr val="404155"/>
                </a:solidFill>
                <a:latin typeface="Nobile" pitchFamily="34" charset="0"/>
                <a:ea typeface="Nobile" pitchFamily="34" charset="-122"/>
                <a:cs typeface="Nobile" pitchFamily="34" charset="-120"/>
              </a:rPr>
              <a:t>si</a:t>
            </a:r>
            <a:r>
              <a:rPr lang="en-US" sz="1400" dirty="0">
                <a:solidFill>
                  <a:srgbClr val="404155"/>
                </a:solidFill>
                <a:latin typeface="Nobile" pitchFamily="34" charset="0"/>
                <a:ea typeface="Nobile" pitchFamily="34" charset="-122"/>
                <a:cs typeface="Nobile" pitchFamily="34" charset="-120"/>
              </a:rPr>
              <a:t> </a:t>
            </a:r>
            <a:r>
              <a:rPr lang="en-US" sz="1400" dirty="0" err="1">
                <a:solidFill>
                  <a:srgbClr val="404155"/>
                </a:solidFill>
                <a:latin typeface="Nobile" pitchFamily="34" charset="0"/>
                <a:ea typeface="Nobile" pitchFamily="34" charset="-122"/>
                <a:cs typeface="Nobile" pitchFamily="34" charset="-120"/>
              </a:rPr>
              <a:t>l’abonnement</a:t>
            </a:r>
            <a:r>
              <a:rPr lang="en-US" sz="1400" dirty="0">
                <a:solidFill>
                  <a:srgbClr val="404155"/>
                </a:solidFill>
                <a:latin typeface="Nobile" pitchFamily="34" charset="0"/>
                <a:ea typeface="Nobile" pitchFamily="34" charset="-122"/>
                <a:cs typeface="Nobile" pitchFamily="34" charset="-120"/>
              </a:rPr>
              <a:t> </a:t>
            </a:r>
            <a:r>
              <a:rPr lang="en-US" sz="1400" dirty="0" err="1">
                <a:solidFill>
                  <a:srgbClr val="404155"/>
                </a:solidFill>
                <a:latin typeface="Nobile" pitchFamily="34" charset="0"/>
                <a:ea typeface="Nobile" pitchFamily="34" charset="-122"/>
                <a:cs typeface="Nobile" pitchFamily="34" charset="-120"/>
              </a:rPr>
              <a:t>est</a:t>
            </a:r>
            <a:r>
              <a:rPr lang="en-US" sz="1400" dirty="0">
                <a:solidFill>
                  <a:srgbClr val="404155"/>
                </a:solidFill>
                <a:latin typeface="Nobile" pitchFamily="34" charset="0"/>
                <a:ea typeface="Nobile" pitchFamily="34" charset="-122"/>
                <a:cs typeface="Nobile" pitchFamily="34" charset="-120"/>
              </a:rPr>
              <a:t> utile pour </a:t>
            </a:r>
            <a:r>
              <a:rPr lang="en-US" sz="1400" dirty="0" err="1">
                <a:solidFill>
                  <a:srgbClr val="404155"/>
                </a:solidFill>
                <a:latin typeface="Nobile" pitchFamily="34" charset="0"/>
                <a:ea typeface="Nobile" pitchFamily="34" charset="-122"/>
                <a:cs typeface="Nobile" pitchFamily="34" charset="-120"/>
              </a:rPr>
              <a:t>votre</a:t>
            </a:r>
            <a:r>
              <a:rPr lang="en-US" sz="1400" dirty="0">
                <a:solidFill>
                  <a:srgbClr val="404155"/>
                </a:solidFill>
                <a:latin typeface="Nobile" pitchFamily="34" charset="0"/>
                <a:ea typeface="Nobile" pitchFamily="34" charset="-122"/>
                <a:cs typeface="Nobile" pitchFamily="34" charset="-120"/>
              </a:rPr>
              <a:t> structure),</a:t>
            </a:r>
            <a:endParaRPr lang="en-US" sz="1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4463534"/>
            <a:ext cx="11594544" cy="708779"/>
          </a:xfrm>
          <a:prstGeom prst="rect">
            <a:avLst/>
          </a:prstGeom>
          <a:noFill/>
          <a:ln/>
        </p:spPr>
        <p:txBody>
          <a:bodyPr wrap="none" lIns="0" tIns="0" rIns="0" bIns="0" rtlCol="0" anchor="t"/>
          <a:lstStyle/>
          <a:p>
            <a:pPr marL="0" indent="0">
              <a:lnSpc>
                <a:spcPts val="5550"/>
              </a:lnSpc>
              <a:buNone/>
            </a:pPr>
            <a:r>
              <a:rPr lang="en-US" sz="4450" dirty="0">
                <a:solidFill>
                  <a:srgbClr val="1B1B27"/>
                </a:solidFill>
                <a:latin typeface="Corben" pitchFamily="34" charset="0"/>
                <a:ea typeface="Corben" pitchFamily="34" charset="-122"/>
                <a:cs typeface="Corben" pitchFamily="34" charset="-120"/>
              </a:rPr>
              <a:t>Conclusion :</a:t>
            </a:r>
            <a:endParaRPr lang="en-US" sz="4450" dirty="0"/>
          </a:p>
        </p:txBody>
      </p:sp>
      <p:sp>
        <p:nvSpPr>
          <p:cNvPr id="4" name="Text 1"/>
          <p:cNvSpPr/>
          <p:nvPr/>
        </p:nvSpPr>
        <p:spPr>
          <a:xfrm>
            <a:off x="793790" y="5512475"/>
            <a:ext cx="13042821" cy="1088708"/>
          </a:xfrm>
          <a:prstGeom prst="rect">
            <a:avLst/>
          </a:prstGeom>
          <a:noFill/>
          <a:ln/>
        </p:spPr>
        <p:txBody>
          <a:bodyPr wrap="square" lIns="0" tIns="0" rIns="0" bIns="0" rtlCol="0" anchor="t"/>
          <a:lstStyle/>
          <a:p>
            <a:pPr marL="0" indent="0">
              <a:lnSpc>
                <a:spcPts val="2850"/>
              </a:lnSpc>
              <a:buNone/>
            </a:pPr>
            <a:r>
              <a:rPr lang="en-US" sz="1750" dirty="0">
                <a:solidFill>
                  <a:srgbClr val="404155"/>
                </a:solidFill>
                <a:latin typeface="Nobile" pitchFamily="34" charset="0"/>
                <a:ea typeface="Nobile" pitchFamily="34" charset="-122"/>
                <a:cs typeface="Nobile" pitchFamily="34" charset="-120"/>
              </a:rPr>
              <a:t>ChatGPT est un outil précieux pour les professionnels de tous horizons. En comprenant ses capacités, en l'intégrant intelligemment dans votre workflow et en tirant parti de ses fonctionnalités, vous pouvez maximiser son potentiel et </a:t>
            </a:r>
            <a:r>
              <a:rPr lang="en-US" sz="1750" dirty="0" err="1">
                <a:solidFill>
                  <a:srgbClr val="404155"/>
                </a:solidFill>
                <a:latin typeface="Nobile" pitchFamily="34" charset="0"/>
                <a:ea typeface="Nobile" pitchFamily="34" charset="-122"/>
                <a:cs typeface="Nobile" pitchFamily="34" charset="-120"/>
              </a:rPr>
              <a:t>l'utiliser</a:t>
            </a:r>
            <a:r>
              <a:rPr lang="en-US" sz="1750" dirty="0">
                <a:solidFill>
                  <a:srgbClr val="404155"/>
                </a:solidFill>
                <a:latin typeface="Nobile" pitchFamily="34" charset="0"/>
                <a:ea typeface="Nobile" pitchFamily="34" charset="-122"/>
                <a:cs typeface="Nobile" pitchFamily="34" charset="-120"/>
              </a:rPr>
              <a:t> pour </a:t>
            </a:r>
            <a:r>
              <a:rPr lang="en-US" sz="1750" dirty="0" err="1">
                <a:solidFill>
                  <a:srgbClr val="404155"/>
                </a:solidFill>
                <a:latin typeface="Nobile" pitchFamily="34" charset="0"/>
                <a:ea typeface="Nobile" pitchFamily="34" charset="-122"/>
                <a:cs typeface="Nobile" pitchFamily="34" charset="-120"/>
              </a:rPr>
              <a:t>optimiser</a:t>
            </a:r>
            <a:r>
              <a:rPr lang="en-US" sz="1750" dirty="0">
                <a:solidFill>
                  <a:srgbClr val="404155"/>
                </a:solidFill>
                <a:latin typeface="Nobile" pitchFamily="34" charset="0"/>
                <a:ea typeface="Nobile" pitchFamily="34" charset="-122"/>
                <a:cs typeface="Nobile" pitchFamily="34" charset="-120"/>
              </a:rPr>
              <a:t> </a:t>
            </a:r>
            <a:r>
              <a:rPr lang="en-US" sz="1750" dirty="0" err="1">
                <a:solidFill>
                  <a:srgbClr val="404155"/>
                </a:solidFill>
                <a:latin typeface="Nobile" pitchFamily="34" charset="0"/>
                <a:ea typeface="Nobile" pitchFamily="34" charset="-122"/>
                <a:cs typeface="Nobile" pitchFamily="34" charset="-120"/>
              </a:rPr>
              <a:t>vos</a:t>
            </a:r>
            <a:r>
              <a:rPr lang="en-US" sz="1750" dirty="0">
                <a:solidFill>
                  <a:srgbClr val="404155"/>
                </a:solidFill>
                <a:latin typeface="Nobile" pitchFamily="34" charset="0"/>
                <a:ea typeface="Nobile" pitchFamily="34" charset="-122"/>
                <a:cs typeface="Nobile" pitchFamily="34" charset="-120"/>
              </a:rPr>
              <a:t> taches et </a:t>
            </a:r>
            <a:r>
              <a:rPr lang="en-US" sz="1750" dirty="0" err="1">
                <a:solidFill>
                  <a:srgbClr val="404155"/>
                </a:solidFill>
                <a:latin typeface="Nobile" pitchFamily="34" charset="0"/>
                <a:ea typeface="Nobile" pitchFamily="34" charset="-122"/>
                <a:cs typeface="Nobile" pitchFamily="34" charset="-120"/>
              </a:rPr>
              <a:t>gagner</a:t>
            </a:r>
            <a:r>
              <a:rPr lang="en-US" sz="1750" dirty="0">
                <a:solidFill>
                  <a:srgbClr val="404155"/>
                </a:solidFill>
                <a:latin typeface="Nobile" pitchFamily="34" charset="0"/>
                <a:ea typeface="Nobile" pitchFamily="34" charset="-122"/>
                <a:cs typeface="Nobile" pitchFamily="34" charset="-120"/>
              </a:rPr>
              <a:t> du temps.</a:t>
            </a:r>
          </a:p>
          <a:p>
            <a:pPr marL="0" indent="0">
              <a:lnSpc>
                <a:spcPts val="2850"/>
              </a:lnSpc>
              <a:buNone/>
            </a:pPr>
            <a:endParaRPr lang="en-US" sz="1750" dirty="0">
              <a:solidFill>
                <a:srgbClr val="404155"/>
              </a:solidFill>
              <a:latin typeface="Nobile" pitchFamily="34" charset="0"/>
            </a:endParaRPr>
          </a:p>
          <a:p>
            <a:pPr marL="0" indent="0">
              <a:lnSpc>
                <a:spcPts val="2850"/>
              </a:lnSpc>
              <a:buNone/>
            </a:pPr>
            <a:r>
              <a:rPr lang="en-US" sz="1750" dirty="0">
                <a:solidFill>
                  <a:srgbClr val="404155"/>
                </a:solidFill>
                <a:latin typeface="Nobile" pitchFamily="34" charset="0"/>
              </a:rPr>
              <a:t>Bonus : Gamma</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822609"/>
            <a:ext cx="13042821" cy="1417558"/>
          </a:xfrm>
          <a:prstGeom prst="rect">
            <a:avLst/>
          </a:prstGeom>
          <a:noFill/>
          <a:ln/>
        </p:spPr>
        <p:txBody>
          <a:bodyPr wrap="square" lIns="0" tIns="0" rIns="0" bIns="0" rtlCol="0" anchor="t"/>
          <a:lstStyle/>
          <a:p>
            <a:pPr marL="0" indent="0">
              <a:lnSpc>
                <a:spcPts val="5550"/>
              </a:lnSpc>
              <a:buNone/>
            </a:pPr>
            <a:r>
              <a:rPr lang="en-US" sz="4450" dirty="0">
                <a:solidFill>
                  <a:srgbClr val="1B1B27"/>
                </a:solidFill>
                <a:latin typeface="Corben" pitchFamily="34" charset="0"/>
                <a:ea typeface="Corben" pitchFamily="34" charset="-122"/>
                <a:cs typeface="Corben" pitchFamily="34" charset="-120"/>
              </a:rPr>
              <a:t>Comprendre ChatGPT : Ses capacités et ses limites</a:t>
            </a:r>
            <a:endParaRPr lang="en-US" sz="4450" dirty="0"/>
          </a:p>
        </p:txBody>
      </p:sp>
      <p:sp>
        <p:nvSpPr>
          <p:cNvPr id="3" name="Text 1"/>
          <p:cNvSpPr/>
          <p:nvPr/>
        </p:nvSpPr>
        <p:spPr>
          <a:xfrm>
            <a:off x="793790" y="3807143"/>
            <a:ext cx="2835235" cy="354330"/>
          </a:xfrm>
          <a:prstGeom prst="rect">
            <a:avLst/>
          </a:prstGeom>
          <a:noFill/>
          <a:ln/>
        </p:spPr>
        <p:txBody>
          <a:bodyPr wrap="none" lIns="0" tIns="0" rIns="0" bIns="0" rtlCol="0" anchor="t"/>
          <a:lstStyle/>
          <a:p>
            <a:pPr marL="0" indent="0">
              <a:lnSpc>
                <a:spcPts val="2750"/>
              </a:lnSpc>
              <a:buNone/>
            </a:pPr>
            <a:r>
              <a:rPr lang="en-US" sz="2200" dirty="0">
                <a:solidFill>
                  <a:srgbClr val="1B1B27"/>
                </a:solidFill>
                <a:latin typeface="Corben" pitchFamily="34" charset="0"/>
                <a:ea typeface="Corben" pitchFamily="34" charset="-122"/>
                <a:cs typeface="Corben" pitchFamily="34" charset="-120"/>
              </a:rPr>
              <a:t>Capacités</a:t>
            </a:r>
            <a:endParaRPr lang="en-US" sz="2200" dirty="0"/>
          </a:p>
        </p:txBody>
      </p:sp>
      <p:sp>
        <p:nvSpPr>
          <p:cNvPr id="4" name="Text 2"/>
          <p:cNvSpPr/>
          <p:nvPr/>
        </p:nvSpPr>
        <p:spPr>
          <a:xfrm>
            <a:off x="793790" y="4388287"/>
            <a:ext cx="6244709" cy="1451610"/>
          </a:xfrm>
          <a:prstGeom prst="rect">
            <a:avLst/>
          </a:prstGeom>
          <a:noFill/>
          <a:ln/>
        </p:spPr>
        <p:txBody>
          <a:bodyPr wrap="square" lIns="0" tIns="0" rIns="0" bIns="0" rtlCol="0" anchor="t"/>
          <a:lstStyle/>
          <a:p>
            <a:pPr marL="0" indent="0">
              <a:lnSpc>
                <a:spcPts val="2850"/>
              </a:lnSpc>
              <a:buNone/>
            </a:pPr>
            <a:r>
              <a:rPr lang="en-US" sz="1750" dirty="0">
                <a:solidFill>
                  <a:srgbClr val="404155"/>
                </a:solidFill>
                <a:latin typeface="Nobile" pitchFamily="34" charset="0"/>
                <a:ea typeface="Nobile" pitchFamily="34" charset="-122"/>
                <a:cs typeface="Nobile" pitchFamily="34" charset="-120"/>
              </a:rPr>
              <a:t>ChatGPT est un outil puissant pour : - Générer du texte, des articles, des emails - Traduire des langues - Rédiger des résumés  - Fournir des réponses informatives - Générer des </a:t>
            </a:r>
            <a:r>
              <a:rPr lang="en-US" sz="1750" dirty="0" err="1">
                <a:solidFill>
                  <a:srgbClr val="404155"/>
                </a:solidFill>
                <a:latin typeface="Nobile" pitchFamily="34" charset="0"/>
                <a:ea typeface="Nobile" pitchFamily="34" charset="-122"/>
                <a:cs typeface="Nobile" pitchFamily="34" charset="-120"/>
              </a:rPr>
              <a:t>idées</a:t>
            </a:r>
            <a:r>
              <a:rPr lang="en-US" sz="1750" dirty="0">
                <a:solidFill>
                  <a:srgbClr val="404155"/>
                </a:solidFill>
                <a:latin typeface="Nobile" pitchFamily="34" charset="0"/>
                <a:ea typeface="Nobile" pitchFamily="34" charset="-122"/>
                <a:cs typeface="Nobile" pitchFamily="34" charset="-120"/>
              </a:rPr>
              <a:t> creatives – Des plans </a:t>
            </a:r>
            <a:r>
              <a:rPr lang="en-US" sz="1750" dirty="0" err="1">
                <a:solidFill>
                  <a:srgbClr val="404155"/>
                </a:solidFill>
                <a:latin typeface="Nobile" pitchFamily="34" charset="0"/>
                <a:ea typeface="Nobile" pitchFamily="34" charset="-122"/>
                <a:cs typeface="Nobile" pitchFamily="34" charset="-120"/>
              </a:rPr>
              <a:t>d’actions</a:t>
            </a:r>
            <a:r>
              <a:rPr lang="en-US" sz="1750" dirty="0">
                <a:solidFill>
                  <a:srgbClr val="404155"/>
                </a:solidFill>
                <a:latin typeface="Nobile" pitchFamily="34" charset="0"/>
                <a:ea typeface="Nobile" pitchFamily="34" charset="-122"/>
                <a:cs typeface="Nobile" pitchFamily="34" charset="-120"/>
              </a:rPr>
              <a:t> – Des presentations PPT</a:t>
            </a:r>
            <a:endParaRPr lang="en-US" sz="1750" dirty="0"/>
          </a:p>
        </p:txBody>
      </p:sp>
      <p:sp>
        <p:nvSpPr>
          <p:cNvPr id="5" name="Text 3"/>
          <p:cNvSpPr/>
          <p:nvPr/>
        </p:nvSpPr>
        <p:spPr>
          <a:xfrm>
            <a:off x="7599521" y="3807143"/>
            <a:ext cx="2835235" cy="354330"/>
          </a:xfrm>
          <a:prstGeom prst="rect">
            <a:avLst/>
          </a:prstGeom>
          <a:noFill/>
          <a:ln/>
        </p:spPr>
        <p:txBody>
          <a:bodyPr wrap="none" lIns="0" tIns="0" rIns="0" bIns="0" rtlCol="0" anchor="t"/>
          <a:lstStyle/>
          <a:p>
            <a:pPr marL="0" indent="0">
              <a:lnSpc>
                <a:spcPts val="2750"/>
              </a:lnSpc>
              <a:buNone/>
            </a:pPr>
            <a:r>
              <a:rPr lang="en-US" sz="2200" dirty="0">
                <a:solidFill>
                  <a:srgbClr val="1B1B27"/>
                </a:solidFill>
                <a:latin typeface="Corben" pitchFamily="34" charset="0"/>
                <a:ea typeface="Corben" pitchFamily="34" charset="-122"/>
                <a:cs typeface="Corben" pitchFamily="34" charset="-120"/>
              </a:rPr>
              <a:t>Limites</a:t>
            </a:r>
            <a:endParaRPr lang="en-US" sz="2200" dirty="0"/>
          </a:p>
        </p:txBody>
      </p:sp>
      <p:sp>
        <p:nvSpPr>
          <p:cNvPr id="6" name="Text 4"/>
          <p:cNvSpPr/>
          <p:nvPr/>
        </p:nvSpPr>
        <p:spPr>
          <a:xfrm>
            <a:off x="7599521" y="4388287"/>
            <a:ext cx="6244709" cy="1814513"/>
          </a:xfrm>
          <a:prstGeom prst="rect">
            <a:avLst/>
          </a:prstGeom>
          <a:noFill/>
          <a:ln/>
        </p:spPr>
        <p:txBody>
          <a:bodyPr wrap="square" lIns="0" tIns="0" rIns="0" bIns="0" rtlCol="0" anchor="t"/>
          <a:lstStyle/>
          <a:p>
            <a:pPr marL="0" indent="0">
              <a:lnSpc>
                <a:spcPts val="2850"/>
              </a:lnSpc>
              <a:buNone/>
            </a:pPr>
            <a:r>
              <a:rPr lang="en-US" sz="1750" dirty="0">
                <a:solidFill>
                  <a:srgbClr val="404155"/>
                </a:solidFill>
                <a:latin typeface="Nobile" pitchFamily="34" charset="0"/>
                <a:ea typeface="Nobile" pitchFamily="34" charset="-122"/>
                <a:cs typeface="Nobile" pitchFamily="34" charset="-120"/>
              </a:rPr>
              <a:t>ChatGPT a ses limites : - Manque de connaissances en temps réel - Risques de biais et d'erreurs factuelles - Dépendance aux données d'entraînement - Incapacité à penser de manière indépendante - Difficulté à comprendre le contexte subtil</a:t>
            </a:r>
            <a:endParaRPr lang="en-US" sz="1750" dirty="0"/>
          </a:p>
        </p:txBody>
      </p:sp>
    </p:spTree>
    <p:extLst>
      <p:ext uri="{BB962C8B-B14F-4D97-AF65-F5344CB8AC3E}">
        <p14:creationId xmlns:p14="http://schemas.microsoft.com/office/powerpoint/2010/main" val="732762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822609"/>
            <a:ext cx="13042821" cy="1417558"/>
          </a:xfrm>
          <a:prstGeom prst="rect">
            <a:avLst/>
          </a:prstGeom>
          <a:noFill/>
          <a:ln/>
        </p:spPr>
        <p:txBody>
          <a:bodyPr wrap="square" lIns="0" tIns="0" rIns="0" bIns="0" rtlCol="0" anchor="t"/>
          <a:lstStyle/>
          <a:p>
            <a:pPr marL="0" indent="0">
              <a:lnSpc>
                <a:spcPts val="5550"/>
              </a:lnSpc>
              <a:buNone/>
            </a:pPr>
            <a:r>
              <a:rPr lang="en-US" sz="4450" dirty="0">
                <a:solidFill>
                  <a:srgbClr val="1B1B27"/>
                </a:solidFill>
                <a:latin typeface="Corben" pitchFamily="34" charset="0"/>
                <a:ea typeface="Corben" pitchFamily="34" charset="-122"/>
                <a:cs typeface="Corben" pitchFamily="34" charset="-120"/>
              </a:rPr>
              <a:t>Comment </a:t>
            </a:r>
            <a:r>
              <a:rPr lang="en-US" sz="4450" dirty="0" err="1">
                <a:solidFill>
                  <a:srgbClr val="1B1B27"/>
                </a:solidFill>
                <a:latin typeface="Corben" pitchFamily="34" charset="0"/>
                <a:ea typeface="Corben" pitchFamily="34" charset="-122"/>
                <a:cs typeface="Corben" pitchFamily="34" charset="-120"/>
              </a:rPr>
              <a:t>gérer</a:t>
            </a:r>
            <a:r>
              <a:rPr lang="en-US" sz="4450" dirty="0">
                <a:solidFill>
                  <a:srgbClr val="1B1B27"/>
                </a:solidFill>
                <a:latin typeface="Corben" pitchFamily="34" charset="0"/>
                <a:ea typeface="Corben" pitchFamily="34" charset="-122"/>
                <a:cs typeface="Corben" pitchFamily="34" charset="-120"/>
              </a:rPr>
              <a:t> </a:t>
            </a:r>
            <a:r>
              <a:rPr lang="en-US" sz="4450" dirty="0" err="1">
                <a:solidFill>
                  <a:srgbClr val="1B1B27"/>
                </a:solidFill>
                <a:latin typeface="Corben" pitchFamily="34" charset="0"/>
                <a:ea typeface="Corben" pitchFamily="34" charset="-122"/>
                <a:cs typeface="Corben" pitchFamily="34" charset="-120"/>
              </a:rPr>
              <a:t>ces</a:t>
            </a:r>
            <a:r>
              <a:rPr lang="en-US" sz="4450" dirty="0">
                <a:solidFill>
                  <a:srgbClr val="1B1B27"/>
                </a:solidFill>
                <a:latin typeface="Corben" pitchFamily="34" charset="0"/>
                <a:ea typeface="Corben" pitchFamily="34" charset="-122"/>
                <a:cs typeface="Corben" pitchFamily="34" charset="-120"/>
              </a:rPr>
              <a:t> </a:t>
            </a:r>
            <a:r>
              <a:rPr lang="en-US" sz="4450" dirty="0" err="1">
                <a:solidFill>
                  <a:srgbClr val="1B1B27"/>
                </a:solidFill>
                <a:latin typeface="Corben" pitchFamily="34" charset="0"/>
                <a:ea typeface="Corben" pitchFamily="34" charset="-122"/>
                <a:cs typeface="Corben" pitchFamily="34" charset="-120"/>
              </a:rPr>
              <a:t>limites</a:t>
            </a:r>
            <a:r>
              <a:rPr lang="en-US" sz="4450" dirty="0">
                <a:solidFill>
                  <a:srgbClr val="1B1B27"/>
                </a:solidFill>
                <a:latin typeface="Corben" pitchFamily="34" charset="0"/>
                <a:ea typeface="Corben" pitchFamily="34" charset="-122"/>
                <a:cs typeface="Corben" pitchFamily="34" charset="-120"/>
              </a:rPr>
              <a:t> ?</a:t>
            </a:r>
            <a:endParaRPr lang="en-US" sz="4450" dirty="0"/>
          </a:p>
        </p:txBody>
      </p:sp>
      <p:sp>
        <p:nvSpPr>
          <p:cNvPr id="4" name="Text 2"/>
          <p:cNvSpPr/>
          <p:nvPr/>
        </p:nvSpPr>
        <p:spPr>
          <a:xfrm>
            <a:off x="793790" y="2969780"/>
            <a:ext cx="9226904" cy="4317140"/>
          </a:xfrm>
          <a:prstGeom prst="rect">
            <a:avLst/>
          </a:prstGeom>
          <a:noFill/>
          <a:ln/>
        </p:spPr>
        <p:txBody>
          <a:bodyPr wrap="square" lIns="0" tIns="0" rIns="0" bIns="0" rtlCol="0" anchor="t"/>
          <a:lstStyle/>
          <a:p>
            <a:pPr marL="285750" indent="-285750">
              <a:lnSpc>
                <a:spcPts val="2850"/>
              </a:lnSpc>
              <a:buFont typeface="Arial" panose="020B0604020202020204" pitchFamily="34" charset="0"/>
              <a:buChar char="•"/>
            </a:pPr>
            <a:r>
              <a:rPr lang="fr-FR" sz="1800" dirty="0">
                <a:effectLst/>
                <a:latin typeface="Nobile" panose="020B0604020202020204" charset="0"/>
                <a:ea typeface="Calibri" panose="020F0502020204030204" pitchFamily="34" charset="0"/>
                <a:cs typeface="Times New Roman" panose="02020603050405020304" pitchFamily="18" charset="0"/>
              </a:rPr>
              <a:t>Utiliser des outils ou des bases de données actualisées en complément à lui mettre en PJ</a:t>
            </a:r>
          </a:p>
          <a:p>
            <a:pPr marL="285750" indent="-285750">
              <a:lnSpc>
                <a:spcPts val="2850"/>
              </a:lnSpc>
              <a:buFont typeface="Arial" panose="020B0604020202020204" pitchFamily="34" charset="0"/>
              <a:buChar char="•"/>
            </a:pPr>
            <a:r>
              <a:rPr lang="fr-FR" sz="1800" dirty="0">
                <a:effectLst/>
                <a:latin typeface="Nobile" panose="020B0604020202020204" charset="0"/>
                <a:ea typeface="Calibri" panose="020F0502020204030204" pitchFamily="34" charset="0"/>
                <a:cs typeface="Times New Roman" panose="02020603050405020304" pitchFamily="18" charset="0"/>
              </a:rPr>
              <a:t>Toujours vérifier les informations auprès de sources fiables</a:t>
            </a:r>
          </a:p>
          <a:p>
            <a:pPr marL="285750" indent="-285750">
              <a:lnSpc>
                <a:spcPts val="2850"/>
              </a:lnSpc>
              <a:buFont typeface="Arial" panose="020B0604020202020204" pitchFamily="34" charset="0"/>
              <a:buChar char="•"/>
            </a:pPr>
            <a:r>
              <a:rPr lang="fr-FR" sz="1800" dirty="0">
                <a:effectLst/>
                <a:latin typeface="Nobile" panose="020B0604020202020204" charset="0"/>
                <a:ea typeface="Calibri" panose="020F0502020204030204" pitchFamily="34" charset="0"/>
                <a:cs typeface="Times New Roman" panose="02020603050405020304" pitchFamily="18" charset="0"/>
              </a:rPr>
              <a:t>Voir </a:t>
            </a:r>
            <a:r>
              <a:rPr lang="fr-FR" sz="1800" dirty="0" err="1">
                <a:effectLst/>
                <a:latin typeface="Nobile" panose="020B0604020202020204" charset="0"/>
                <a:ea typeface="Calibri" panose="020F0502020204030204" pitchFamily="34" charset="0"/>
                <a:cs typeface="Times New Roman" panose="02020603050405020304" pitchFamily="18" charset="0"/>
              </a:rPr>
              <a:t>ChatGPT</a:t>
            </a:r>
            <a:r>
              <a:rPr lang="fr-FR" sz="1800" dirty="0">
                <a:effectLst/>
                <a:latin typeface="Nobile" panose="020B0604020202020204" charset="0"/>
                <a:ea typeface="Calibri" panose="020F0502020204030204" pitchFamily="34" charset="0"/>
                <a:cs typeface="Times New Roman" panose="02020603050405020304" pitchFamily="18" charset="0"/>
              </a:rPr>
              <a:t> comme un assistant, pas un décideur.</a:t>
            </a:r>
          </a:p>
          <a:p>
            <a:pPr marL="285750" indent="-285750">
              <a:lnSpc>
                <a:spcPts val="2850"/>
              </a:lnSpc>
              <a:buFont typeface="Arial" panose="020B0604020202020204" pitchFamily="34" charset="0"/>
              <a:buChar char="•"/>
            </a:pPr>
            <a:r>
              <a:rPr lang="fr-FR" sz="1800" dirty="0">
                <a:effectLst/>
                <a:latin typeface="Nobile" panose="020B0604020202020204" charset="0"/>
                <a:ea typeface="Calibri" panose="020F0502020204030204" pitchFamily="34" charset="0"/>
                <a:cs typeface="Times New Roman" panose="02020603050405020304" pitchFamily="18" charset="0"/>
              </a:rPr>
              <a:t>Formuler des prompts clairs et explicites</a:t>
            </a:r>
          </a:p>
          <a:p>
            <a:pPr marL="0" indent="0">
              <a:lnSpc>
                <a:spcPts val="2850"/>
              </a:lnSpc>
              <a:buNone/>
            </a:pPr>
            <a:r>
              <a:rPr lang="en-US" sz="1750" dirty="0">
                <a:solidFill>
                  <a:srgbClr val="404155"/>
                </a:solidFill>
                <a:latin typeface="Nobile" pitchFamily="34" charset="0"/>
                <a:ea typeface="Nobile" pitchFamily="34" charset="-122"/>
                <a:cs typeface="Nobile" pitchFamily="34" charset="-120"/>
              </a:rPr>
              <a:t> </a:t>
            </a:r>
            <a:endParaRPr lang="en-US" sz="1750" dirty="0"/>
          </a:p>
        </p:txBody>
      </p:sp>
      <p:pic>
        <p:nvPicPr>
          <p:cNvPr id="10" name="Image 9">
            <a:extLst>
              <a:ext uri="{FF2B5EF4-FFF2-40B4-BE49-F238E27FC236}">
                <a16:creationId xmlns:a16="http://schemas.microsoft.com/office/drawing/2014/main" id="{B9829D62-0677-49C7-9E02-79DAF5DE64C5}"/>
              </a:ext>
            </a:extLst>
          </p:cNvPr>
          <p:cNvPicPr>
            <a:picLocks noChangeAspect="1"/>
          </p:cNvPicPr>
          <p:nvPr/>
        </p:nvPicPr>
        <p:blipFill rotWithShape="1">
          <a:blip r:embed="rId3"/>
          <a:srcRect b="8257"/>
          <a:stretch/>
        </p:blipFill>
        <p:spPr>
          <a:xfrm>
            <a:off x="9696291" y="2006455"/>
            <a:ext cx="3627155" cy="3583639"/>
          </a:xfrm>
          <a:prstGeom prst="rect">
            <a:avLst/>
          </a:prstGeom>
        </p:spPr>
      </p:pic>
    </p:spTree>
    <p:extLst>
      <p:ext uri="{BB962C8B-B14F-4D97-AF65-F5344CB8AC3E}">
        <p14:creationId xmlns:p14="http://schemas.microsoft.com/office/powerpoint/2010/main" val="1174730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266420" y="353432"/>
            <a:ext cx="8660764" cy="1182767"/>
          </a:xfrm>
          <a:prstGeom prst="rect">
            <a:avLst/>
          </a:prstGeom>
          <a:noFill/>
          <a:ln/>
        </p:spPr>
        <p:txBody>
          <a:bodyPr wrap="square" lIns="0" tIns="0" rIns="0" bIns="0" rtlCol="0" anchor="t"/>
          <a:lstStyle/>
          <a:p>
            <a:pPr marL="0" indent="0">
              <a:lnSpc>
                <a:spcPts val="4650"/>
              </a:lnSpc>
              <a:buNone/>
            </a:pPr>
            <a:r>
              <a:rPr lang="en-US" sz="3700" dirty="0">
                <a:solidFill>
                  <a:srgbClr val="1B1B27"/>
                </a:solidFill>
                <a:latin typeface="Corben" pitchFamily="34" charset="0"/>
                <a:ea typeface="Corben" pitchFamily="34" charset="-122"/>
                <a:cs typeface="Corben" pitchFamily="34" charset="-120"/>
              </a:rPr>
              <a:t>Comment </a:t>
            </a:r>
            <a:r>
              <a:rPr lang="en-US" sz="3700" dirty="0" err="1">
                <a:solidFill>
                  <a:srgbClr val="1B1B27"/>
                </a:solidFill>
                <a:latin typeface="Corben" pitchFamily="34" charset="0"/>
                <a:ea typeface="Corben" pitchFamily="34" charset="-122"/>
                <a:cs typeface="Corben" pitchFamily="34" charset="-120"/>
              </a:rPr>
              <a:t>rédiger</a:t>
            </a:r>
            <a:r>
              <a:rPr lang="en-US" sz="3700" dirty="0">
                <a:solidFill>
                  <a:srgbClr val="1B1B27"/>
                </a:solidFill>
                <a:latin typeface="Corben" pitchFamily="34" charset="0"/>
                <a:ea typeface="Corben" pitchFamily="34" charset="-122"/>
                <a:cs typeface="Corben" pitchFamily="34" charset="-120"/>
              </a:rPr>
              <a:t> des requêtes efficaces pour des </a:t>
            </a:r>
            <a:r>
              <a:rPr lang="en-US" sz="3700" dirty="0" err="1">
                <a:solidFill>
                  <a:srgbClr val="1B1B27"/>
                </a:solidFill>
                <a:latin typeface="Corben" pitchFamily="34" charset="0"/>
                <a:ea typeface="Corben" pitchFamily="34" charset="-122"/>
                <a:cs typeface="Corben" pitchFamily="34" charset="-120"/>
              </a:rPr>
              <a:t>résultats</a:t>
            </a:r>
            <a:r>
              <a:rPr lang="en-US" sz="3700" dirty="0">
                <a:solidFill>
                  <a:srgbClr val="1B1B27"/>
                </a:solidFill>
                <a:latin typeface="Corben" pitchFamily="34" charset="0"/>
                <a:ea typeface="Corben" pitchFamily="34" charset="-122"/>
                <a:cs typeface="Corben" pitchFamily="34" charset="-120"/>
              </a:rPr>
              <a:t> </a:t>
            </a:r>
            <a:r>
              <a:rPr lang="en-US" sz="3700" dirty="0" err="1">
                <a:solidFill>
                  <a:srgbClr val="1B1B27"/>
                </a:solidFill>
                <a:latin typeface="Corben" pitchFamily="34" charset="0"/>
                <a:ea typeface="Corben" pitchFamily="34" charset="-122"/>
                <a:cs typeface="Corben" pitchFamily="34" charset="-120"/>
              </a:rPr>
              <a:t>pertinents</a:t>
            </a:r>
            <a:r>
              <a:rPr lang="en-US" sz="3700" dirty="0">
                <a:solidFill>
                  <a:srgbClr val="1B1B27"/>
                </a:solidFill>
                <a:latin typeface="Corben" pitchFamily="34" charset="0"/>
                <a:ea typeface="Corben" pitchFamily="34" charset="-122"/>
                <a:cs typeface="Corben" pitchFamily="34" charset="-120"/>
              </a:rPr>
              <a:t> ?</a:t>
            </a:r>
            <a:endParaRPr lang="en-US" sz="3700" dirty="0"/>
          </a:p>
        </p:txBody>
      </p:sp>
      <p:pic>
        <p:nvPicPr>
          <p:cNvPr id="4" name="Image 1" descr="preencoded.png"/>
          <p:cNvPicPr>
            <a:picLocks noChangeAspect="1"/>
          </p:cNvPicPr>
          <p:nvPr/>
        </p:nvPicPr>
        <p:blipFill>
          <a:blip r:embed="rId4"/>
          <a:stretch>
            <a:fillRect/>
          </a:stretch>
        </p:blipFill>
        <p:spPr>
          <a:xfrm>
            <a:off x="173290" y="3878282"/>
            <a:ext cx="473035" cy="473035"/>
          </a:xfrm>
          <a:prstGeom prst="rect">
            <a:avLst/>
          </a:prstGeom>
        </p:spPr>
      </p:pic>
      <p:sp>
        <p:nvSpPr>
          <p:cNvPr id="5" name="Text 1"/>
          <p:cNvSpPr/>
          <p:nvPr/>
        </p:nvSpPr>
        <p:spPr>
          <a:xfrm>
            <a:off x="662345" y="4334731"/>
            <a:ext cx="2365653" cy="295632"/>
          </a:xfrm>
          <a:prstGeom prst="rect">
            <a:avLst/>
          </a:prstGeom>
          <a:noFill/>
          <a:ln/>
        </p:spPr>
        <p:txBody>
          <a:bodyPr wrap="none" lIns="0" tIns="0" rIns="0" bIns="0" rtlCol="0" anchor="t"/>
          <a:lstStyle/>
          <a:p>
            <a:pPr marL="0" indent="0" algn="l">
              <a:lnSpc>
                <a:spcPts val="2300"/>
              </a:lnSpc>
              <a:buNone/>
            </a:pPr>
            <a:r>
              <a:rPr lang="en-US" sz="1850" dirty="0">
                <a:solidFill>
                  <a:srgbClr val="404155"/>
                </a:solidFill>
                <a:latin typeface="Corben" pitchFamily="34" charset="0"/>
                <a:ea typeface="Corben" pitchFamily="34" charset="-122"/>
                <a:cs typeface="Corben" pitchFamily="34" charset="-120"/>
              </a:rPr>
              <a:t>Soyez clair et concis</a:t>
            </a:r>
            <a:endParaRPr lang="en-US" sz="1850" dirty="0"/>
          </a:p>
        </p:txBody>
      </p:sp>
      <p:sp>
        <p:nvSpPr>
          <p:cNvPr id="6" name="Text 2"/>
          <p:cNvSpPr/>
          <p:nvPr/>
        </p:nvSpPr>
        <p:spPr>
          <a:xfrm>
            <a:off x="662343" y="4851543"/>
            <a:ext cx="8151717" cy="1211580"/>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Évitez le jargon et formulez votre requête de manière simple et directe. Plus votre requête est précise, plus les résultats seront pertinents.</a:t>
            </a:r>
            <a:endParaRPr lang="en-US" sz="1450" dirty="0"/>
          </a:p>
        </p:txBody>
      </p:sp>
      <p:pic>
        <p:nvPicPr>
          <p:cNvPr id="17" name="Image 16">
            <a:extLst>
              <a:ext uri="{FF2B5EF4-FFF2-40B4-BE49-F238E27FC236}">
                <a16:creationId xmlns:a16="http://schemas.microsoft.com/office/drawing/2014/main" id="{930A390B-878A-4F8D-8AE7-C0BB33131FFC}"/>
              </a:ext>
            </a:extLst>
          </p:cNvPr>
          <p:cNvPicPr>
            <a:picLocks noChangeAspect="1"/>
          </p:cNvPicPr>
          <p:nvPr/>
        </p:nvPicPr>
        <p:blipFill>
          <a:blip r:embed="rId5"/>
          <a:stretch>
            <a:fillRect/>
          </a:stretch>
        </p:blipFill>
        <p:spPr>
          <a:xfrm>
            <a:off x="1499422" y="5650935"/>
            <a:ext cx="6477561" cy="2225233"/>
          </a:xfrm>
          <a:prstGeom prst="rect">
            <a:avLst/>
          </a:prstGeom>
        </p:spPr>
      </p:pic>
      <p:sp>
        <p:nvSpPr>
          <p:cNvPr id="19" name="ZoneTexte 18">
            <a:extLst>
              <a:ext uri="{FF2B5EF4-FFF2-40B4-BE49-F238E27FC236}">
                <a16:creationId xmlns:a16="http://schemas.microsoft.com/office/drawing/2014/main" id="{8E5AA59A-C2F3-424B-908A-BB1EE876E3C0}"/>
              </a:ext>
            </a:extLst>
          </p:cNvPr>
          <p:cNvSpPr txBox="1"/>
          <p:nvPr/>
        </p:nvSpPr>
        <p:spPr>
          <a:xfrm>
            <a:off x="1787334" y="2115168"/>
            <a:ext cx="7324626" cy="923330"/>
          </a:xfrm>
          <a:prstGeom prst="rect">
            <a:avLst/>
          </a:prstGeom>
          <a:noFill/>
        </p:spPr>
        <p:txBody>
          <a:bodyPr wrap="square">
            <a:spAutoFit/>
          </a:bodyPr>
          <a:lstStyle/>
          <a:p>
            <a:r>
              <a:rPr lang="fr-FR" dirty="0"/>
              <a:t>•	Contexte : Expliquer la situation.</a:t>
            </a:r>
          </a:p>
          <a:p>
            <a:r>
              <a:rPr lang="fr-FR" dirty="0"/>
              <a:t>•	Objectif : Définir ce que l’on attend.</a:t>
            </a:r>
          </a:p>
          <a:p>
            <a:r>
              <a:rPr lang="fr-FR" dirty="0"/>
              <a:t>•	Détails : Fournir des informations précises</a:t>
            </a:r>
          </a:p>
        </p:txBody>
      </p:sp>
    </p:spTree>
    <p:extLst>
      <p:ext uri="{BB962C8B-B14F-4D97-AF65-F5344CB8AC3E}">
        <p14:creationId xmlns:p14="http://schemas.microsoft.com/office/powerpoint/2010/main" val="2144729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266420" y="353432"/>
            <a:ext cx="8660764" cy="1182767"/>
          </a:xfrm>
          <a:prstGeom prst="rect">
            <a:avLst/>
          </a:prstGeom>
          <a:noFill/>
          <a:ln/>
        </p:spPr>
        <p:txBody>
          <a:bodyPr wrap="square" lIns="0" tIns="0" rIns="0" bIns="0" rtlCol="0" anchor="t"/>
          <a:lstStyle/>
          <a:p>
            <a:pPr marL="0" indent="0">
              <a:lnSpc>
                <a:spcPts val="4650"/>
              </a:lnSpc>
              <a:buNone/>
            </a:pPr>
            <a:r>
              <a:rPr lang="en-US" sz="3700" dirty="0">
                <a:solidFill>
                  <a:srgbClr val="1B1B27"/>
                </a:solidFill>
                <a:latin typeface="Corben" pitchFamily="34" charset="0"/>
                <a:ea typeface="Corben" pitchFamily="34" charset="-122"/>
                <a:cs typeface="Corben" pitchFamily="34" charset="-120"/>
              </a:rPr>
              <a:t>Comment </a:t>
            </a:r>
            <a:r>
              <a:rPr lang="en-US" sz="3700" dirty="0" err="1">
                <a:solidFill>
                  <a:srgbClr val="1B1B27"/>
                </a:solidFill>
                <a:latin typeface="Corben" pitchFamily="34" charset="0"/>
                <a:ea typeface="Corben" pitchFamily="34" charset="-122"/>
                <a:cs typeface="Corben" pitchFamily="34" charset="-120"/>
              </a:rPr>
              <a:t>rédiger</a:t>
            </a:r>
            <a:r>
              <a:rPr lang="en-US" sz="3700" dirty="0">
                <a:solidFill>
                  <a:srgbClr val="1B1B27"/>
                </a:solidFill>
                <a:latin typeface="Corben" pitchFamily="34" charset="0"/>
                <a:ea typeface="Corben" pitchFamily="34" charset="-122"/>
                <a:cs typeface="Corben" pitchFamily="34" charset="-120"/>
              </a:rPr>
              <a:t> des requêtes efficaces pour des </a:t>
            </a:r>
            <a:r>
              <a:rPr lang="en-US" sz="3700" dirty="0" err="1">
                <a:solidFill>
                  <a:srgbClr val="1B1B27"/>
                </a:solidFill>
                <a:latin typeface="Corben" pitchFamily="34" charset="0"/>
                <a:ea typeface="Corben" pitchFamily="34" charset="-122"/>
                <a:cs typeface="Corben" pitchFamily="34" charset="-120"/>
              </a:rPr>
              <a:t>résultats</a:t>
            </a:r>
            <a:r>
              <a:rPr lang="en-US" sz="3700" dirty="0">
                <a:solidFill>
                  <a:srgbClr val="1B1B27"/>
                </a:solidFill>
                <a:latin typeface="Corben" pitchFamily="34" charset="0"/>
                <a:ea typeface="Corben" pitchFamily="34" charset="-122"/>
                <a:cs typeface="Corben" pitchFamily="34" charset="-120"/>
              </a:rPr>
              <a:t> </a:t>
            </a:r>
            <a:r>
              <a:rPr lang="en-US" sz="3700" dirty="0" err="1">
                <a:solidFill>
                  <a:srgbClr val="1B1B27"/>
                </a:solidFill>
                <a:latin typeface="Corben" pitchFamily="34" charset="0"/>
                <a:ea typeface="Corben" pitchFamily="34" charset="-122"/>
                <a:cs typeface="Corben" pitchFamily="34" charset="-120"/>
              </a:rPr>
              <a:t>pertinents</a:t>
            </a:r>
            <a:r>
              <a:rPr lang="en-US" sz="3700" dirty="0">
                <a:solidFill>
                  <a:srgbClr val="1B1B27"/>
                </a:solidFill>
                <a:latin typeface="Corben" pitchFamily="34" charset="0"/>
                <a:ea typeface="Corben" pitchFamily="34" charset="-122"/>
                <a:cs typeface="Corben" pitchFamily="34" charset="-120"/>
              </a:rPr>
              <a:t> ?</a:t>
            </a:r>
            <a:endParaRPr lang="en-US" sz="3700" dirty="0"/>
          </a:p>
        </p:txBody>
      </p:sp>
      <p:pic>
        <p:nvPicPr>
          <p:cNvPr id="7" name="Image 2" descr="preencoded.png"/>
          <p:cNvPicPr>
            <a:picLocks noChangeAspect="1"/>
          </p:cNvPicPr>
          <p:nvPr/>
        </p:nvPicPr>
        <p:blipFill>
          <a:blip r:embed="rId4"/>
          <a:stretch>
            <a:fillRect/>
          </a:stretch>
        </p:blipFill>
        <p:spPr>
          <a:xfrm>
            <a:off x="528422" y="2044839"/>
            <a:ext cx="473035" cy="473035"/>
          </a:xfrm>
          <a:prstGeom prst="rect">
            <a:avLst/>
          </a:prstGeom>
        </p:spPr>
      </p:pic>
      <p:sp>
        <p:nvSpPr>
          <p:cNvPr id="8" name="Text 3"/>
          <p:cNvSpPr/>
          <p:nvPr/>
        </p:nvSpPr>
        <p:spPr>
          <a:xfrm>
            <a:off x="1218273" y="2148808"/>
            <a:ext cx="2552819" cy="295632"/>
          </a:xfrm>
          <a:prstGeom prst="rect">
            <a:avLst/>
          </a:prstGeom>
          <a:noFill/>
          <a:ln/>
        </p:spPr>
        <p:txBody>
          <a:bodyPr wrap="none" lIns="0" tIns="0" rIns="0" bIns="0" rtlCol="0" anchor="t"/>
          <a:lstStyle/>
          <a:p>
            <a:pPr marL="0" indent="0" algn="l">
              <a:lnSpc>
                <a:spcPts val="2300"/>
              </a:lnSpc>
              <a:buNone/>
            </a:pPr>
            <a:r>
              <a:rPr lang="en-US" sz="1850" dirty="0">
                <a:solidFill>
                  <a:srgbClr val="404155"/>
                </a:solidFill>
                <a:latin typeface="Corben" pitchFamily="34" charset="0"/>
                <a:ea typeface="Corben" pitchFamily="34" charset="-122"/>
                <a:cs typeface="Corben" pitchFamily="34" charset="-120"/>
              </a:rPr>
              <a:t>Fournissez du contexte</a:t>
            </a:r>
            <a:endParaRPr lang="en-US" sz="1850" dirty="0"/>
          </a:p>
        </p:txBody>
      </p:sp>
      <p:sp>
        <p:nvSpPr>
          <p:cNvPr id="9" name="Text 4"/>
          <p:cNvSpPr/>
          <p:nvPr/>
        </p:nvSpPr>
        <p:spPr>
          <a:xfrm>
            <a:off x="1150591" y="2580600"/>
            <a:ext cx="7691751" cy="1211580"/>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Ajoutez des informations complémentaires pour aider ChatGPT à comprendre votre demande et à vous fournir une réponse plus précise.</a:t>
            </a:r>
            <a:endParaRPr lang="en-US" sz="1450" dirty="0"/>
          </a:p>
        </p:txBody>
      </p:sp>
      <p:pic>
        <p:nvPicPr>
          <p:cNvPr id="17" name="Image 16">
            <a:extLst>
              <a:ext uri="{FF2B5EF4-FFF2-40B4-BE49-F238E27FC236}">
                <a16:creationId xmlns:a16="http://schemas.microsoft.com/office/drawing/2014/main" id="{8DC78CDA-F9B9-4912-90E4-AEE9AA8EC1EC}"/>
              </a:ext>
            </a:extLst>
          </p:cNvPr>
          <p:cNvPicPr>
            <a:picLocks noChangeAspect="1"/>
          </p:cNvPicPr>
          <p:nvPr/>
        </p:nvPicPr>
        <p:blipFill>
          <a:blip r:embed="rId5"/>
          <a:stretch>
            <a:fillRect/>
          </a:stretch>
        </p:blipFill>
        <p:spPr>
          <a:xfrm>
            <a:off x="848933" y="3609654"/>
            <a:ext cx="6881456" cy="245385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266420" y="353432"/>
            <a:ext cx="8660764" cy="1182767"/>
          </a:xfrm>
          <a:prstGeom prst="rect">
            <a:avLst/>
          </a:prstGeom>
          <a:noFill/>
          <a:ln/>
        </p:spPr>
        <p:txBody>
          <a:bodyPr wrap="square" lIns="0" tIns="0" rIns="0" bIns="0" rtlCol="0" anchor="t"/>
          <a:lstStyle/>
          <a:p>
            <a:pPr marL="0" indent="0">
              <a:lnSpc>
                <a:spcPts val="4650"/>
              </a:lnSpc>
              <a:buNone/>
            </a:pPr>
            <a:r>
              <a:rPr lang="en-US" sz="3700" dirty="0">
                <a:solidFill>
                  <a:srgbClr val="1B1B27"/>
                </a:solidFill>
                <a:latin typeface="Corben" pitchFamily="34" charset="0"/>
                <a:ea typeface="Corben" pitchFamily="34" charset="-122"/>
                <a:cs typeface="Corben" pitchFamily="34" charset="-120"/>
              </a:rPr>
              <a:t>Comment </a:t>
            </a:r>
            <a:r>
              <a:rPr lang="en-US" sz="3700" dirty="0" err="1">
                <a:solidFill>
                  <a:srgbClr val="1B1B27"/>
                </a:solidFill>
                <a:latin typeface="Corben" pitchFamily="34" charset="0"/>
                <a:ea typeface="Corben" pitchFamily="34" charset="-122"/>
                <a:cs typeface="Corben" pitchFamily="34" charset="-120"/>
              </a:rPr>
              <a:t>rédiger</a:t>
            </a:r>
            <a:r>
              <a:rPr lang="en-US" sz="3700" dirty="0">
                <a:solidFill>
                  <a:srgbClr val="1B1B27"/>
                </a:solidFill>
                <a:latin typeface="Corben" pitchFamily="34" charset="0"/>
                <a:ea typeface="Corben" pitchFamily="34" charset="-122"/>
                <a:cs typeface="Corben" pitchFamily="34" charset="-120"/>
              </a:rPr>
              <a:t> des requêtes efficaces pour des </a:t>
            </a:r>
            <a:r>
              <a:rPr lang="en-US" sz="3700" dirty="0" err="1">
                <a:solidFill>
                  <a:srgbClr val="1B1B27"/>
                </a:solidFill>
                <a:latin typeface="Corben" pitchFamily="34" charset="0"/>
                <a:ea typeface="Corben" pitchFamily="34" charset="-122"/>
                <a:cs typeface="Corben" pitchFamily="34" charset="-120"/>
              </a:rPr>
              <a:t>résultats</a:t>
            </a:r>
            <a:r>
              <a:rPr lang="en-US" sz="3700" dirty="0">
                <a:solidFill>
                  <a:srgbClr val="1B1B27"/>
                </a:solidFill>
                <a:latin typeface="Corben" pitchFamily="34" charset="0"/>
                <a:ea typeface="Corben" pitchFamily="34" charset="-122"/>
                <a:cs typeface="Corben" pitchFamily="34" charset="-120"/>
              </a:rPr>
              <a:t> </a:t>
            </a:r>
            <a:r>
              <a:rPr lang="en-US" sz="3700" dirty="0" err="1">
                <a:solidFill>
                  <a:srgbClr val="1B1B27"/>
                </a:solidFill>
                <a:latin typeface="Corben" pitchFamily="34" charset="0"/>
                <a:ea typeface="Corben" pitchFamily="34" charset="-122"/>
                <a:cs typeface="Corben" pitchFamily="34" charset="-120"/>
              </a:rPr>
              <a:t>pertinents</a:t>
            </a:r>
            <a:r>
              <a:rPr lang="en-US" sz="3700" dirty="0">
                <a:solidFill>
                  <a:srgbClr val="1B1B27"/>
                </a:solidFill>
                <a:latin typeface="Corben" pitchFamily="34" charset="0"/>
                <a:ea typeface="Corben" pitchFamily="34" charset="-122"/>
                <a:cs typeface="Corben" pitchFamily="34" charset="-120"/>
              </a:rPr>
              <a:t> ?</a:t>
            </a:r>
            <a:endParaRPr lang="en-US" sz="3700" dirty="0"/>
          </a:p>
        </p:txBody>
      </p:sp>
      <p:pic>
        <p:nvPicPr>
          <p:cNvPr id="10" name="Image 3" descr="preencoded.png"/>
          <p:cNvPicPr>
            <a:picLocks noChangeAspect="1"/>
          </p:cNvPicPr>
          <p:nvPr/>
        </p:nvPicPr>
        <p:blipFill>
          <a:blip r:embed="rId4"/>
          <a:stretch>
            <a:fillRect/>
          </a:stretch>
        </p:blipFill>
        <p:spPr>
          <a:xfrm>
            <a:off x="425827" y="1962388"/>
            <a:ext cx="473035" cy="473035"/>
          </a:xfrm>
          <a:prstGeom prst="rect">
            <a:avLst/>
          </a:prstGeom>
        </p:spPr>
      </p:pic>
      <p:sp>
        <p:nvSpPr>
          <p:cNvPr id="11" name="Text 5"/>
          <p:cNvSpPr/>
          <p:nvPr/>
        </p:nvSpPr>
        <p:spPr>
          <a:xfrm>
            <a:off x="1115678" y="2051089"/>
            <a:ext cx="3111818" cy="295632"/>
          </a:xfrm>
          <a:prstGeom prst="rect">
            <a:avLst/>
          </a:prstGeom>
          <a:noFill/>
          <a:ln/>
        </p:spPr>
        <p:txBody>
          <a:bodyPr wrap="none" lIns="0" tIns="0" rIns="0" bIns="0" rtlCol="0" anchor="t"/>
          <a:lstStyle/>
          <a:p>
            <a:pPr marL="0" indent="0" algn="l">
              <a:lnSpc>
                <a:spcPts val="2300"/>
              </a:lnSpc>
              <a:buNone/>
            </a:pPr>
            <a:r>
              <a:rPr lang="en-US" sz="1850" dirty="0">
                <a:solidFill>
                  <a:srgbClr val="404155"/>
                </a:solidFill>
                <a:latin typeface="Corben" pitchFamily="34" charset="0"/>
                <a:ea typeface="Corben" pitchFamily="34" charset="-122"/>
                <a:cs typeface="Corben" pitchFamily="34" charset="-120"/>
              </a:rPr>
              <a:t>Utilisez des mots-clés précis</a:t>
            </a:r>
            <a:endParaRPr lang="en-US" sz="1850" dirty="0"/>
          </a:p>
        </p:txBody>
      </p:sp>
      <p:sp>
        <p:nvSpPr>
          <p:cNvPr id="12" name="Text 6"/>
          <p:cNvSpPr/>
          <p:nvPr/>
        </p:nvSpPr>
        <p:spPr>
          <a:xfrm>
            <a:off x="1115678" y="2429950"/>
            <a:ext cx="7660677" cy="1211580"/>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Des mots-clés pertinents permettront à ChatGPT de mieux identifier vos besoins et de vous proposer des résultats plus pertinents.</a:t>
            </a:r>
            <a:endParaRPr lang="en-US" sz="1450" dirty="0"/>
          </a:p>
        </p:txBody>
      </p:sp>
      <p:pic>
        <p:nvPicPr>
          <p:cNvPr id="17" name="Image 16">
            <a:extLst>
              <a:ext uri="{FF2B5EF4-FFF2-40B4-BE49-F238E27FC236}">
                <a16:creationId xmlns:a16="http://schemas.microsoft.com/office/drawing/2014/main" id="{73016E0E-5AA6-4037-B811-E0ADE24F197D}"/>
              </a:ext>
            </a:extLst>
          </p:cNvPr>
          <p:cNvPicPr>
            <a:picLocks noChangeAspect="1"/>
          </p:cNvPicPr>
          <p:nvPr/>
        </p:nvPicPr>
        <p:blipFill>
          <a:blip r:embed="rId5"/>
          <a:stretch>
            <a:fillRect/>
          </a:stretch>
        </p:blipFill>
        <p:spPr>
          <a:xfrm>
            <a:off x="1115678" y="3556026"/>
            <a:ext cx="6690940" cy="1958510"/>
          </a:xfrm>
          <a:prstGeom prst="rect">
            <a:avLst/>
          </a:prstGeom>
        </p:spPr>
      </p:pic>
    </p:spTree>
    <p:extLst>
      <p:ext uri="{BB962C8B-B14F-4D97-AF65-F5344CB8AC3E}">
        <p14:creationId xmlns:p14="http://schemas.microsoft.com/office/powerpoint/2010/main" val="27254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266420" y="353432"/>
            <a:ext cx="8660764" cy="1182767"/>
          </a:xfrm>
          <a:prstGeom prst="rect">
            <a:avLst/>
          </a:prstGeom>
          <a:noFill/>
          <a:ln/>
        </p:spPr>
        <p:txBody>
          <a:bodyPr wrap="square" lIns="0" tIns="0" rIns="0" bIns="0" rtlCol="0" anchor="t"/>
          <a:lstStyle/>
          <a:p>
            <a:pPr marL="0" indent="0">
              <a:lnSpc>
                <a:spcPts val="4650"/>
              </a:lnSpc>
              <a:buNone/>
            </a:pPr>
            <a:r>
              <a:rPr lang="en-US" sz="3700" dirty="0">
                <a:solidFill>
                  <a:srgbClr val="1B1B27"/>
                </a:solidFill>
                <a:latin typeface="Corben" pitchFamily="34" charset="0"/>
                <a:ea typeface="Corben" pitchFamily="34" charset="-122"/>
                <a:cs typeface="Corben" pitchFamily="34" charset="-120"/>
              </a:rPr>
              <a:t>Comment </a:t>
            </a:r>
            <a:r>
              <a:rPr lang="en-US" sz="3700" dirty="0" err="1">
                <a:solidFill>
                  <a:srgbClr val="1B1B27"/>
                </a:solidFill>
                <a:latin typeface="Corben" pitchFamily="34" charset="0"/>
                <a:ea typeface="Corben" pitchFamily="34" charset="-122"/>
                <a:cs typeface="Corben" pitchFamily="34" charset="-120"/>
              </a:rPr>
              <a:t>rédiger</a:t>
            </a:r>
            <a:r>
              <a:rPr lang="en-US" sz="3700" dirty="0">
                <a:solidFill>
                  <a:srgbClr val="1B1B27"/>
                </a:solidFill>
                <a:latin typeface="Corben" pitchFamily="34" charset="0"/>
                <a:ea typeface="Corben" pitchFamily="34" charset="-122"/>
                <a:cs typeface="Corben" pitchFamily="34" charset="-120"/>
              </a:rPr>
              <a:t> des requêtes efficaces pour des </a:t>
            </a:r>
            <a:r>
              <a:rPr lang="en-US" sz="3700" dirty="0" err="1">
                <a:solidFill>
                  <a:srgbClr val="1B1B27"/>
                </a:solidFill>
                <a:latin typeface="Corben" pitchFamily="34" charset="0"/>
                <a:ea typeface="Corben" pitchFamily="34" charset="-122"/>
                <a:cs typeface="Corben" pitchFamily="34" charset="-120"/>
              </a:rPr>
              <a:t>résultats</a:t>
            </a:r>
            <a:r>
              <a:rPr lang="en-US" sz="3700" dirty="0">
                <a:solidFill>
                  <a:srgbClr val="1B1B27"/>
                </a:solidFill>
                <a:latin typeface="Corben" pitchFamily="34" charset="0"/>
                <a:ea typeface="Corben" pitchFamily="34" charset="-122"/>
                <a:cs typeface="Corben" pitchFamily="34" charset="-120"/>
              </a:rPr>
              <a:t> </a:t>
            </a:r>
            <a:r>
              <a:rPr lang="en-US" sz="3700" dirty="0" err="1">
                <a:solidFill>
                  <a:srgbClr val="1B1B27"/>
                </a:solidFill>
                <a:latin typeface="Corben" pitchFamily="34" charset="0"/>
                <a:ea typeface="Corben" pitchFamily="34" charset="-122"/>
                <a:cs typeface="Corben" pitchFamily="34" charset="-120"/>
              </a:rPr>
              <a:t>pertinents</a:t>
            </a:r>
            <a:r>
              <a:rPr lang="en-US" sz="3700" dirty="0">
                <a:solidFill>
                  <a:srgbClr val="1B1B27"/>
                </a:solidFill>
                <a:latin typeface="Corben" pitchFamily="34" charset="0"/>
                <a:ea typeface="Corben" pitchFamily="34" charset="-122"/>
                <a:cs typeface="Corben" pitchFamily="34" charset="-120"/>
              </a:rPr>
              <a:t> ?</a:t>
            </a:r>
            <a:endParaRPr lang="en-US" sz="3700" dirty="0"/>
          </a:p>
        </p:txBody>
      </p:sp>
      <p:pic>
        <p:nvPicPr>
          <p:cNvPr id="13" name="Image 4" descr="preencoded.png"/>
          <p:cNvPicPr>
            <a:picLocks noChangeAspect="1"/>
          </p:cNvPicPr>
          <p:nvPr/>
        </p:nvPicPr>
        <p:blipFill>
          <a:blip r:embed="rId4"/>
          <a:stretch>
            <a:fillRect/>
          </a:stretch>
        </p:blipFill>
        <p:spPr>
          <a:xfrm>
            <a:off x="566129" y="2002252"/>
            <a:ext cx="473035" cy="473035"/>
          </a:xfrm>
          <a:prstGeom prst="rect">
            <a:avLst/>
          </a:prstGeom>
        </p:spPr>
      </p:pic>
      <p:sp>
        <p:nvSpPr>
          <p:cNvPr id="14" name="Text 7"/>
          <p:cNvSpPr/>
          <p:nvPr/>
        </p:nvSpPr>
        <p:spPr>
          <a:xfrm>
            <a:off x="1255980" y="2090953"/>
            <a:ext cx="2703433" cy="295632"/>
          </a:xfrm>
          <a:prstGeom prst="rect">
            <a:avLst/>
          </a:prstGeom>
          <a:noFill/>
          <a:ln/>
        </p:spPr>
        <p:txBody>
          <a:bodyPr wrap="none" lIns="0" tIns="0" rIns="0" bIns="0" rtlCol="0" anchor="t"/>
          <a:lstStyle/>
          <a:p>
            <a:pPr marL="0" indent="0" algn="l">
              <a:lnSpc>
                <a:spcPts val="2300"/>
              </a:lnSpc>
              <a:buNone/>
            </a:pPr>
            <a:r>
              <a:rPr lang="en-US" sz="1850" dirty="0">
                <a:solidFill>
                  <a:srgbClr val="404155"/>
                </a:solidFill>
                <a:latin typeface="Corben" pitchFamily="34" charset="0"/>
                <a:ea typeface="Corben" pitchFamily="34" charset="-122"/>
                <a:cs typeface="Corben" pitchFamily="34" charset="-120"/>
              </a:rPr>
              <a:t>Reformulez vos requêtes</a:t>
            </a:r>
            <a:endParaRPr lang="en-US" sz="1850" dirty="0"/>
          </a:p>
        </p:txBody>
      </p:sp>
      <p:sp>
        <p:nvSpPr>
          <p:cNvPr id="15" name="Text 8"/>
          <p:cNvSpPr/>
          <p:nvPr/>
        </p:nvSpPr>
        <p:spPr>
          <a:xfrm>
            <a:off x="1255980" y="2602236"/>
            <a:ext cx="7595789" cy="908685"/>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Si les premiers résultats ne vous conviennent pas, reformulez votre requête en utilisant des mots différents.</a:t>
            </a:r>
            <a:endParaRPr lang="en-US" sz="1450" dirty="0"/>
          </a:p>
        </p:txBody>
      </p:sp>
      <p:pic>
        <p:nvPicPr>
          <p:cNvPr id="17" name="Image 16">
            <a:extLst>
              <a:ext uri="{FF2B5EF4-FFF2-40B4-BE49-F238E27FC236}">
                <a16:creationId xmlns:a16="http://schemas.microsoft.com/office/drawing/2014/main" id="{B02D4CFC-FA69-4B44-B647-9E7CC8CB6F7B}"/>
              </a:ext>
            </a:extLst>
          </p:cNvPr>
          <p:cNvPicPr>
            <a:picLocks noChangeAspect="1"/>
          </p:cNvPicPr>
          <p:nvPr/>
        </p:nvPicPr>
        <p:blipFill>
          <a:blip r:embed="rId5"/>
          <a:stretch>
            <a:fillRect/>
          </a:stretch>
        </p:blipFill>
        <p:spPr>
          <a:xfrm>
            <a:off x="963395" y="3726572"/>
            <a:ext cx="6896698" cy="2347163"/>
          </a:xfrm>
          <a:prstGeom prst="rect">
            <a:avLst/>
          </a:prstGeom>
        </p:spPr>
      </p:pic>
    </p:spTree>
    <p:extLst>
      <p:ext uri="{BB962C8B-B14F-4D97-AF65-F5344CB8AC3E}">
        <p14:creationId xmlns:p14="http://schemas.microsoft.com/office/powerpoint/2010/main" val="1134060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3" name="Text 0"/>
          <p:cNvSpPr/>
          <p:nvPr/>
        </p:nvSpPr>
        <p:spPr>
          <a:xfrm>
            <a:off x="726281" y="699135"/>
            <a:ext cx="7691438" cy="1297067"/>
          </a:xfrm>
          <a:prstGeom prst="rect">
            <a:avLst/>
          </a:prstGeom>
          <a:noFill/>
          <a:ln/>
        </p:spPr>
        <p:txBody>
          <a:bodyPr wrap="square" lIns="0" tIns="0" rIns="0" bIns="0" rtlCol="0" anchor="t"/>
          <a:lstStyle/>
          <a:p>
            <a:pPr marL="0" indent="0">
              <a:lnSpc>
                <a:spcPts val="5100"/>
              </a:lnSpc>
              <a:buNone/>
            </a:pPr>
            <a:r>
              <a:rPr lang="en-US" sz="4050" dirty="0">
                <a:solidFill>
                  <a:srgbClr val="1B1B27"/>
                </a:solidFill>
                <a:latin typeface="Corben" pitchFamily="34" charset="0"/>
                <a:ea typeface="Corben" pitchFamily="34" charset="-122"/>
                <a:cs typeface="Corben" pitchFamily="34" charset="-120"/>
              </a:rPr>
              <a:t>Identifier les tâches adaptées à ChatGPT</a:t>
            </a:r>
            <a:endParaRPr lang="en-US" sz="4050" dirty="0"/>
          </a:p>
        </p:txBody>
      </p:sp>
      <p:sp>
        <p:nvSpPr>
          <p:cNvPr id="4" name="Shape 1"/>
          <p:cNvSpPr/>
          <p:nvPr/>
        </p:nvSpPr>
        <p:spPr>
          <a:xfrm>
            <a:off x="726281" y="2540794"/>
            <a:ext cx="466844" cy="466844"/>
          </a:xfrm>
          <a:prstGeom prst="roundRect">
            <a:avLst>
              <a:gd name="adj" fmla="val 18670"/>
            </a:avLst>
          </a:prstGeom>
          <a:solidFill>
            <a:srgbClr val="D2D9F9"/>
          </a:solidFill>
          <a:ln w="7620">
            <a:solidFill>
              <a:srgbClr val="B8BFDF"/>
            </a:solidFill>
            <a:prstDash val="solid"/>
          </a:ln>
        </p:spPr>
      </p:sp>
      <p:sp>
        <p:nvSpPr>
          <p:cNvPr id="5" name="Text 2"/>
          <p:cNvSpPr/>
          <p:nvPr/>
        </p:nvSpPr>
        <p:spPr>
          <a:xfrm>
            <a:off x="913686" y="2618542"/>
            <a:ext cx="92035" cy="311348"/>
          </a:xfrm>
          <a:prstGeom prst="rect">
            <a:avLst/>
          </a:prstGeom>
          <a:noFill/>
          <a:ln/>
        </p:spPr>
        <p:txBody>
          <a:bodyPr wrap="none" lIns="0" tIns="0" rIns="0" bIns="0" rtlCol="0" anchor="t"/>
          <a:lstStyle/>
          <a:p>
            <a:pPr marL="0" indent="0" algn="ctr">
              <a:lnSpc>
                <a:spcPts val="2450"/>
              </a:lnSpc>
              <a:buNone/>
            </a:pPr>
            <a:r>
              <a:rPr lang="en-US" sz="2450" dirty="0">
                <a:solidFill>
                  <a:srgbClr val="404155"/>
                </a:solidFill>
                <a:latin typeface="Corben" pitchFamily="34" charset="0"/>
                <a:ea typeface="Corben" pitchFamily="34" charset="-122"/>
                <a:cs typeface="Corben" pitchFamily="34" charset="-120"/>
              </a:rPr>
              <a:t>1</a:t>
            </a:r>
            <a:endParaRPr lang="en-US" sz="2450" dirty="0"/>
          </a:p>
        </p:txBody>
      </p:sp>
      <p:sp>
        <p:nvSpPr>
          <p:cNvPr id="6" name="Text 3"/>
          <p:cNvSpPr/>
          <p:nvPr/>
        </p:nvSpPr>
        <p:spPr>
          <a:xfrm>
            <a:off x="1400651" y="2540794"/>
            <a:ext cx="2594015" cy="324207"/>
          </a:xfrm>
          <a:prstGeom prst="rect">
            <a:avLst/>
          </a:prstGeom>
          <a:noFill/>
          <a:ln/>
        </p:spPr>
        <p:txBody>
          <a:bodyPr wrap="none" lIns="0" tIns="0" rIns="0" bIns="0" rtlCol="0" anchor="t"/>
          <a:lstStyle/>
          <a:p>
            <a:pPr marL="0" indent="0">
              <a:lnSpc>
                <a:spcPts val="2550"/>
              </a:lnSpc>
              <a:buNone/>
            </a:pPr>
            <a:r>
              <a:rPr lang="en-US" sz="2000" dirty="0">
                <a:solidFill>
                  <a:srgbClr val="404155"/>
                </a:solidFill>
                <a:latin typeface="Corben" pitchFamily="34" charset="0"/>
                <a:ea typeface="Corben" pitchFamily="34" charset="-122"/>
                <a:cs typeface="Corben" pitchFamily="34" charset="-120"/>
              </a:rPr>
              <a:t>Automatisation</a:t>
            </a:r>
            <a:endParaRPr lang="en-US" sz="2000" dirty="0"/>
          </a:p>
        </p:txBody>
      </p:sp>
      <p:sp>
        <p:nvSpPr>
          <p:cNvPr id="7" name="Text 4"/>
          <p:cNvSpPr/>
          <p:nvPr/>
        </p:nvSpPr>
        <p:spPr>
          <a:xfrm>
            <a:off x="1400651" y="2989421"/>
            <a:ext cx="3067645" cy="1991678"/>
          </a:xfrm>
          <a:prstGeom prst="rect">
            <a:avLst/>
          </a:prstGeom>
          <a:noFill/>
          <a:ln/>
        </p:spPr>
        <p:txBody>
          <a:bodyPr wrap="square" lIns="0" tIns="0" rIns="0" bIns="0" rtlCol="0" anchor="t"/>
          <a:lstStyle/>
          <a:p>
            <a:pPr marL="0" indent="0">
              <a:lnSpc>
                <a:spcPts val="2600"/>
              </a:lnSpc>
              <a:buNone/>
            </a:pPr>
            <a:r>
              <a:rPr lang="en-US" sz="1600" dirty="0">
                <a:solidFill>
                  <a:srgbClr val="404155"/>
                </a:solidFill>
                <a:latin typeface="Nobile" pitchFamily="34" charset="0"/>
                <a:ea typeface="Nobile" pitchFamily="34" charset="-122"/>
                <a:cs typeface="Nobile" pitchFamily="34" charset="-120"/>
              </a:rPr>
              <a:t>Des tâches répétitives comme la rédaction de rapports, la création de modèles d'emails ou la traduction de documents peuvent être automatisées grâce à ChatGPT.</a:t>
            </a:r>
            <a:endParaRPr lang="en-US" sz="1600" dirty="0"/>
          </a:p>
        </p:txBody>
      </p:sp>
      <p:sp>
        <p:nvSpPr>
          <p:cNvPr id="8" name="Shape 5"/>
          <p:cNvSpPr/>
          <p:nvPr/>
        </p:nvSpPr>
        <p:spPr>
          <a:xfrm>
            <a:off x="4675823" y="2540794"/>
            <a:ext cx="466844" cy="466844"/>
          </a:xfrm>
          <a:prstGeom prst="roundRect">
            <a:avLst>
              <a:gd name="adj" fmla="val 18670"/>
            </a:avLst>
          </a:prstGeom>
          <a:solidFill>
            <a:srgbClr val="D2D9F9"/>
          </a:solidFill>
          <a:ln w="7620">
            <a:solidFill>
              <a:srgbClr val="B8BFDF"/>
            </a:solidFill>
            <a:prstDash val="solid"/>
          </a:ln>
        </p:spPr>
      </p:sp>
      <p:sp>
        <p:nvSpPr>
          <p:cNvPr id="9" name="Text 6"/>
          <p:cNvSpPr/>
          <p:nvPr/>
        </p:nvSpPr>
        <p:spPr>
          <a:xfrm>
            <a:off x="4827984" y="2618542"/>
            <a:ext cx="162401" cy="311348"/>
          </a:xfrm>
          <a:prstGeom prst="rect">
            <a:avLst/>
          </a:prstGeom>
          <a:noFill/>
          <a:ln/>
        </p:spPr>
        <p:txBody>
          <a:bodyPr wrap="none" lIns="0" tIns="0" rIns="0" bIns="0" rtlCol="0" anchor="t"/>
          <a:lstStyle/>
          <a:p>
            <a:pPr marL="0" indent="0" algn="ctr">
              <a:lnSpc>
                <a:spcPts val="2450"/>
              </a:lnSpc>
              <a:buNone/>
            </a:pPr>
            <a:r>
              <a:rPr lang="en-US" sz="2450" dirty="0">
                <a:solidFill>
                  <a:srgbClr val="404155"/>
                </a:solidFill>
                <a:latin typeface="Corben" pitchFamily="34" charset="0"/>
                <a:ea typeface="Corben" pitchFamily="34" charset="-122"/>
                <a:cs typeface="Corben" pitchFamily="34" charset="-120"/>
              </a:rPr>
              <a:t>2</a:t>
            </a:r>
            <a:endParaRPr lang="en-US" sz="2450" dirty="0"/>
          </a:p>
        </p:txBody>
      </p:sp>
      <p:sp>
        <p:nvSpPr>
          <p:cNvPr id="10" name="Text 7"/>
          <p:cNvSpPr/>
          <p:nvPr/>
        </p:nvSpPr>
        <p:spPr>
          <a:xfrm>
            <a:off x="5350193" y="2540794"/>
            <a:ext cx="2594015" cy="324207"/>
          </a:xfrm>
          <a:prstGeom prst="rect">
            <a:avLst/>
          </a:prstGeom>
          <a:noFill/>
          <a:ln/>
        </p:spPr>
        <p:txBody>
          <a:bodyPr wrap="none" lIns="0" tIns="0" rIns="0" bIns="0" rtlCol="0" anchor="t"/>
          <a:lstStyle/>
          <a:p>
            <a:pPr marL="0" indent="0">
              <a:lnSpc>
                <a:spcPts val="2550"/>
              </a:lnSpc>
              <a:buNone/>
            </a:pPr>
            <a:r>
              <a:rPr lang="en-US" sz="2000" dirty="0">
                <a:solidFill>
                  <a:srgbClr val="404155"/>
                </a:solidFill>
                <a:latin typeface="Corben" pitchFamily="34" charset="0"/>
                <a:ea typeface="Corben" pitchFamily="34" charset="-122"/>
                <a:cs typeface="Corben" pitchFamily="34" charset="-120"/>
              </a:rPr>
              <a:t>Recherche et analyse</a:t>
            </a:r>
            <a:endParaRPr lang="en-US" sz="2000" dirty="0"/>
          </a:p>
        </p:txBody>
      </p:sp>
      <p:sp>
        <p:nvSpPr>
          <p:cNvPr id="11" name="Text 8"/>
          <p:cNvSpPr/>
          <p:nvPr/>
        </p:nvSpPr>
        <p:spPr>
          <a:xfrm>
            <a:off x="5350193" y="2989421"/>
            <a:ext cx="3067645" cy="1991678"/>
          </a:xfrm>
          <a:prstGeom prst="rect">
            <a:avLst/>
          </a:prstGeom>
          <a:noFill/>
          <a:ln/>
        </p:spPr>
        <p:txBody>
          <a:bodyPr wrap="square" lIns="0" tIns="0" rIns="0" bIns="0" rtlCol="0" anchor="t"/>
          <a:lstStyle/>
          <a:p>
            <a:pPr marL="0" indent="0">
              <a:lnSpc>
                <a:spcPts val="2600"/>
              </a:lnSpc>
              <a:buNone/>
            </a:pPr>
            <a:r>
              <a:rPr lang="en-US" sz="1600" dirty="0">
                <a:solidFill>
                  <a:srgbClr val="404155"/>
                </a:solidFill>
                <a:latin typeface="Nobile" pitchFamily="34" charset="0"/>
                <a:ea typeface="Nobile" pitchFamily="34" charset="-122"/>
                <a:cs typeface="Nobile" pitchFamily="34" charset="-120"/>
              </a:rPr>
              <a:t>ChatGPT peut vous aider à trouver des informations, analyser des données et identifier des tendances à partir de sources volumineuses.</a:t>
            </a:r>
            <a:endParaRPr lang="en-US" sz="1600" dirty="0"/>
          </a:p>
        </p:txBody>
      </p:sp>
      <p:sp>
        <p:nvSpPr>
          <p:cNvPr id="12" name="Shape 9"/>
          <p:cNvSpPr/>
          <p:nvPr/>
        </p:nvSpPr>
        <p:spPr>
          <a:xfrm>
            <a:off x="726281" y="5421987"/>
            <a:ext cx="466844" cy="466844"/>
          </a:xfrm>
          <a:prstGeom prst="roundRect">
            <a:avLst>
              <a:gd name="adj" fmla="val 18670"/>
            </a:avLst>
          </a:prstGeom>
          <a:solidFill>
            <a:srgbClr val="D2D9F9"/>
          </a:solidFill>
          <a:ln w="7620">
            <a:solidFill>
              <a:srgbClr val="B8BFDF"/>
            </a:solidFill>
            <a:prstDash val="solid"/>
          </a:ln>
        </p:spPr>
      </p:sp>
      <p:sp>
        <p:nvSpPr>
          <p:cNvPr id="13" name="Text 10"/>
          <p:cNvSpPr/>
          <p:nvPr/>
        </p:nvSpPr>
        <p:spPr>
          <a:xfrm>
            <a:off x="872252" y="5499735"/>
            <a:ext cx="174784" cy="311348"/>
          </a:xfrm>
          <a:prstGeom prst="rect">
            <a:avLst/>
          </a:prstGeom>
          <a:noFill/>
          <a:ln/>
        </p:spPr>
        <p:txBody>
          <a:bodyPr wrap="none" lIns="0" tIns="0" rIns="0" bIns="0" rtlCol="0" anchor="t"/>
          <a:lstStyle/>
          <a:p>
            <a:pPr marL="0" indent="0" algn="ctr">
              <a:lnSpc>
                <a:spcPts val="2450"/>
              </a:lnSpc>
              <a:buNone/>
            </a:pPr>
            <a:r>
              <a:rPr lang="en-US" sz="2450" dirty="0">
                <a:solidFill>
                  <a:srgbClr val="404155"/>
                </a:solidFill>
                <a:latin typeface="Corben" pitchFamily="34" charset="0"/>
                <a:ea typeface="Corben" pitchFamily="34" charset="-122"/>
                <a:cs typeface="Corben" pitchFamily="34" charset="-120"/>
              </a:rPr>
              <a:t>3</a:t>
            </a:r>
            <a:endParaRPr lang="en-US" sz="2450" dirty="0"/>
          </a:p>
        </p:txBody>
      </p:sp>
      <p:sp>
        <p:nvSpPr>
          <p:cNvPr id="14" name="Text 11"/>
          <p:cNvSpPr/>
          <p:nvPr/>
        </p:nvSpPr>
        <p:spPr>
          <a:xfrm>
            <a:off x="1400651" y="5421987"/>
            <a:ext cx="2594015" cy="324207"/>
          </a:xfrm>
          <a:prstGeom prst="rect">
            <a:avLst/>
          </a:prstGeom>
          <a:noFill/>
          <a:ln/>
        </p:spPr>
        <p:txBody>
          <a:bodyPr wrap="none" lIns="0" tIns="0" rIns="0" bIns="0" rtlCol="0" anchor="t"/>
          <a:lstStyle/>
          <a:p>
            <a:pPr marL="0" indent="0">
              <a:lnSpc>
                <a:spcPts val="2550"/>
              </a:lnSpc>
              <a:buNone/>
            </a:pPr>
            <a:r>
              <a:rPr lang="en-US" sz="2000" dirty="0">
                <a:solidFill>
                  <a:srgbClr val="404155"/>
                </a:solidFill>
                <a:latin typeface="Corben" pitchFamily="34" charset="0"/>
                <a:ea typeface="Corben" pitchFamily="34" charset="-122"/>
                <a:cs typeface="Corben" pitchFamily="34" charset="-120"/>
              </a:rPr>
              <a:t>Création de contenu</a:t>
            </a:r>
            <a:endParaRPr lang="en-US" sz="2000" dirty="0"/>
          </a:p>
        </p:txBody>
      </p:sp>
      <p:sp>
        <p:nvSpPr>
          <p:cNvPr id="15" name="Text 12"/>
          <p:cNvSpPr/>
          <p:nvPr/>
        </p:nvSpPr>
        <p:spPr>
          <a:xfrm>
            <a:off x="1400651" y="5870615"/>
            <a:ext cx="3067645" cy="1659731"/>
          </a:xfrm>
          <a:prstGeom prst="rect">
            <a:avLst/>
          </a:prstGeom>
          <a:noFill/>
          <a:ln/>
        </p:spPr>
        <p:txBody>
          <a:bodyPr wrap="square" lIns="0" tIns="0" rIns="0" bIns="0" rtlCol="0" anchor="t"/>
          <a:lstStyle/>
          <a:p>
            <a:pPr marL="0" indent="0">
              <a:lnSpc>
                <a:spcPts val="2600"/>
              </a:lnSpc>
              <a:buNone/>
            </a:pPr>
            <a:r>
              <a:rPr lang="en-US" sz="1600" dirty="0">
                <a:solidFill>
                  <a:srgbClr val="404155"/>
                </a:solidFill>
                <a:latin typeface="Nobile" pitchFamily="34" charset="0"/>
                <a:ea typeface="Nobile" pitchFamily="34" charset="-122"/>
                <a:cs typeface="Nobile" pitchFamily="34" charset="-120"/>
              </a:rPr>
              <a:t>Il peut générer du contenu original et créatif pour les publications sur les réseaux sociaux, les blogs et les articles.</a:t>
            </a:r>
            <a:endParaRPr lang="en-US" sz="1600" dirty="0"/>
          </a:p>
        </p:txBody>
      </p:sp>
      <p:sp>
        <p:nvSpPr>
          <p:cNvPr id="16" name="Shape 13"/>
          <p:cNvSpPr/>
          <p:nvPr/>
        </p:nvSpPr>
        <p:spPr>
          <a:xfrm>
            <a:off x="4675823" y="5421987"/>
            <a:ext cx="466844" cy="466844"/>
          </a:xfrm>
          <a:prstGeom prst="roundRect">
            <a:avLst>
              <a:gd name="adj" fmla="val 18670"/>
            </a:avLst>
          </a:prstGeom>
          <a:solidFill>
            <a:srgbClr val="D2D9F9"/>
          </a:solidFill>
          <a:ln w="7620">
            <a:solidFill>
              <a:srgbClr val="B8BFDF"/>
            </a:solidFill>
            <a:prstDash val="solid"/>
          </a:ln>
        </p:spPr>
      </p:sp>
      <p:sp>
        <p:nvSpPr>
          <p:cNvPr id="17" name="Text 14"/>
          <p:cNvSpPr/>
          <p:nvPr/>
        </p:nvSpPr>
        <p:spPr>
          <a:xfrm>
            <a:off x="4830128" y="5499735"/>
            <a:ext cx="158234" cy="311348"/>
          </a:xfrm>
          <a:prstGeom prst="rect">
            <a:avLst/>
          </a:prstGeom>
          <a:noFill/>
          <a:ln/>
        </p:spPr>
        <p:txBody>
          <a:bodyPr wrap="none" lIns="0" tIns="0" rIns="0" bIns="0" rtlCol="0" anchor="t"/>
          <a:lstStyle/>
          <a:p>
            <a:pPr marL="0" indent="0" algn="ctr">
              <a:lnSpc>
                <a:spcPts val="2450"/>
              </a:lnSpc>
              <a:buNone/>
            </a:pPr>
            <a:r>
              <a:rPr lang="en-US" sz="2450" dirty="0">
                <a:solidFill>
                  <a:srgbClr val="404155"/>
                </a:solidFill>
                <a:latin typeface="Corben" pitchFamily="34" charset="0"/>
                <a:ea typeface="Corben" pitchFamily="34" charset="-122"/>
                <a:cs typeface="Corben" pitchFamily="34" charset="-120"/>
              </a:rPr>
              <a:t>4</a:t>
            </a:r>
            <a:endParaRPr lang="en-US" sz="2450" dirty="0"/>
          </a:p>
        </p:txBody>
      </p:sp>
      <p:sp>
        <p:nvSpPr>
          <p:cNvPr id="18" name="Text 15"/>
          <p:cNvSpPr/>
          <p:nvPr/>
        </p:nvSpPr>
        <p:spPr>
          <a:xfrm>
            <a:off x="5350193" y="5421987"/>
            <a:ext cx="2954060" cy="324207"/>
          </a:xfrm>
          <a:prstGeom prst="rect">
            <a:avLst/>
          </a:prstGeom>
          <a:noFill/>
          <a:ln/>
        </p:spPr>
        <p:txBody>
          <a:bodyPr wrap="none" lIns="0" tIns="0" rIns="0" bIns="0" rtlCol="0" anchor="t"/>
          <a:lstStyle/>
          <a:p>
            <a:pPr marL="0" indent="0">
              <a:lnSpc>
                <a:spcPts val="2550"/>
              </a:lnSpc>
              <a:buNone/>
            </a:pPr>
            <a:r>
              <a:rPr lang="en-US" sz="2000" dirty="0">
                <a:solidFill>
                  <a:srgbClr val="404155"/>
                </a:solidFill>
                <a:latin typeface="Corben" pitchFamily="34" charset="0"/>
                <a:ea typeface="Corben" pitchFamily="34" charset="-122"/>
                <a:cs typeface="Corben" pitchFamily="34" charset="-120"/>
              </a:rPr>
              <a:t>Résolution de problèmes</a:t>
            </a:r>
            <a:endParaRPr lang="en-US" sz="2000" dirty="0"/>
          </a:p>
        </p:txBody>
      </p:sp>
      <p:sp>
        <p:nvSpPr>
          <p:cNvPr id="19" name="Text 16"/>
          <p:cNvSpPr/>
          <p:nvPr/>
        </p:nvSpPr>
        <p:spPr>
          <a:xfrm>
            <a:off x="5350193" y="5870615"/>
            <a:ext cx="3067645" cy="1659731"/>
          </a:xfrm>
          <a:prstGeom prst="rect">
            <a:avLst/>
          </a:prstGeom>
          <a:noFill/>
          <a:ln/>
        </p:spPr>
        <p:txBody>
          <a:bodyPr wrap="square" lIns="0" tIns="0" rIns="0" bIns="0" rtlCol="0" anchor="t"/>
          <a:lstStyle/>
          <a:p>
            <a:pPr marL="0" indent="0">
              <a:lnSpc>
                <a:spcPts val="2600"/>
              </a:lnSpc>
              <a:buNone/>
            </a:pPr>
            <a:r>
              <a:rPr lang="en-US" sz="1600" dirty="0">
                <a:solidFill>
                  <a:srgbClr val="404155"/>
                </a:solidFill>
                <a:latin typeface="Nobile" pitchFamily="34" charset="0"/>
                <a:ea typeface="Nobile" pitchFamily="34" charset="-122"/>
                <a:cs typeface="Nobile" pitchFamily="34" charset="-120"/>
              </a:rPr>
              <a:t>ChatGPT peut vous fournir des solutions et des idées nouvelles pour résoudre des </a:t>
            </a:r>
            <a:r>
              <a:rPr lang="en-US" sz="1600" dirty="0" err="1">
                <a:solidFill>
                  <a:srgbClr val="404155"/>
                </a:solidFill>
                <a:latin typeface="Nobile" pitchFamily="34" charset="0"/>
                <a:ea typeface="Nobile" pitchFamily="34" charset="-122"/>
                <a:cs typeface="Nobile" pitchFamily="34" charset="-120"/>
              </a:rPr>
              <a:t>problèmes</a:t>
            </a:r>
            <a:r>
              <a:rPr lang="en-US" sz="1600" dirty="0">
                <a:solidFill>
                  <a:srgbClr val="404155"/>
                </a:solidFill>
                <a:latin typeface="Nobile" pitchFamily="34" charset="0"/>
                <a:ea typeface="Nobile" pitchFamily="34" charset="-122"/>
                <a:cs typeface="Nobile" pitchFamily="34" charset="-120"/>
              </a:rPr>
              <a:t>, </a:t>
            </a:r>
            <a:r>
              <a:rPr lang="en-US" sz="1600" dirty="0" err="1">
                <a:solidFill>
                  <a:srgbClr val="404155"/>
                </a:solidFill>
                <a:latin typeface="Nobile" pitchFamily="34" charset="0"/>
                <a:ea typeface="Nobile" pitchFamily="34" charset="-122"/>
                <a:cs typeface="Nobile" pitchFamily="34" charset="-120"/>
              </a:rPr>
              <a:t>vous</a:t>
            </a:r>
            <a:r>
              <a:rPr lang="en-US" sz="1600" dirty="0">
                <a:solidFill>
                  <a:srgbClr val="404155"/>
                </a:solidFill>
                <a:latin typeface="Nobile" pitchFamily="34" charset="0"/>
                <a:ea typeface="Nobile" pitchFamily="34" charset="-122"/>
                <a:cs typeface="Nobile" pitchFamily="34" charset="-120"/>
              </a:rPr>
              <a:t> aider avec des </a:t>
            </a:r>
            <a:r>
              <a:rPr lang="en-US" sz="1600" dirty="0" err="1">
                <a:solidFill>
                  <a:srgbClr val="404155"/>
                </a:solidFill>
                <a:latin typeface="Nobile" pitchFamily="34" charset="0"/>
                <a:ea typeface="Nobile" pitchFamily="34" charset="-122"/>
                <a:cs typeface="Nobile" pitchFamily="34" charset="-120"/>
              </a:rPr>
              <a:t>logiciels</a:t>
            </a:r>
            <a:r>
              <a:rPr lang="en-US" sz="1600" dirty="0">
                <a:solidFill>
                  <a:srgbClr val="404155"/>
                </a:solidFill>
                <a:latin typeface="Nobile" pitchFamily="34" charset="0"/>
                <a:ea typeface="Nobile" pitchFamily="34" charset="-122"/>
                <a:cs typeface="Nobile" pitchFamily="34" charset="-120"/>
              </a:rPr>
              <a:t> </a:t>
            </a:r>
            <a:r>
              <a:rPr lang="en-US" sz="1600" dirty="0" err="1">
                <a:solidFill>
                  <a:srgbClr val="404155"/>
                </a:solidFill>
                <a:latin typeface="Nobile" pitchFamily="34" charset="0"/>
                <a:ea typeface="Nobile" pitchFamily="34" charset="-122"/>
                <a:cs typeface="Nobile" pitchFamily="34" charset="-120"/>
              </a:rPr>
              <a:t>etc</a:t>
            </a:r>
            <a:endParaRPr lang="en-US" sz="1600" dirty="0"/>
          </a:p>
        </p:txBody>
      </p:sp>
      <p:pic>
        <p:nvPicPr>
          <p:cNvPr id="21" name="Image 20">
            <a:extLst>
              <a:ext uri="{FF2B5EF4-FFF2-40B4-BE49-F238E27FC236}">
                <a16:creationId xmlns:a16="http://schemas.microsoft.com/office/drawing/2014/main" id="{C579013A-8613-479D-BCAD-534B1A1969BC}"/>
              </a:ext>
            </a:extLst>
          </p:cNvPr>
          <p:cNvPicPr>
            <a:picLocks noChangeAspect="1"/>
          </p:cNvPicPr>
          <p:nvPr/>
        </p:nvPicPr>
        <p:blipFill>
          <a:blip r:embed="rId3"/>
          <a:stretch>
            <a:fillRect/>
          </a:stretch>
        </p:blipFill>
        <p:spPr>
          <a:xfrm>
            <a:off x="8605124" y="0"/>
            <a:ext cx="6715676" cy="8229600"/>
          </a:xfrm>
          <a:prstGeom prst="rect">
            <a:avLst/>
          </a:prstGeom>
        </p:spPr>
      </p:pic>
      <p:pic>
        <p:nvPicPr>
          <p:cNvPr id="23" name="Image 22">
            <a:extLst>
              <a:ext uri="{FF2B5EF4-FFF2-40B4-BE49-F238E27FC236}">
                <a16:creationId xmlns:a16="http://schemas.microsoft.com/office/drawing/2014/main" id="{B6636A83-7634-4C0A-948C-88EF44AB5054}"/>
              </a:ext>
            </a:extLst>
          </p:cNvPr>
          <p:cNvPicPr>
            <a:picLocks noChangeAspect="1"/>
          </p:cNvPicPr>
          <p:nvPr/>
        </p:nvPicPr>
        <p:blipFill>
          <a:blip r:embed="rId4"/>
          <a:stretch>
            <a:fillRect/>
          </a:stretch>
        </p:blipFill>
        <p:spPr>
          <a:xfrm>
            <a:off x="7762698" y="2379940"/>
            <a:ext cx="578882" cy="57888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1165</Words>
  <Application>Microsoft Office PowerPoint</Application>
  <PresentationFormat>Personnalisé</PresentationFormat>
  <Paragraphs>118</Paragraphs>
  <Slides>21</Slides>
  <Notes>19</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21</vt:i4>
      </vt:variant>
    </vt:vector>
  </HeadingPairs>
  <TitlesOfParts>
    <vt:vector size="29" baseType="lpstr">
      <vt:lpstr>Nobile Bold</vt:lpstr>
      <vt:lpstr>Nobile</vt:lpstr>
      <vt:lpstr>Martel Sans</vt:lpstr>
      <vt:lpstr>Kanit Light</vt:lpstr>
      <vt:lpstr>Corben</vt:lpstr>
      <vt:lpstr>Arial</vt:lpstr>
      <vt:lpstr>Calibri</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ROUMEGOUX Natacha</cp:lastModifiedBy>
  <cp:revision>14</cp:revision>
  <dcterms:created xsi:type="dcterms:W3CDTF">2024-12-10T16:21:32Z</dcterms:created>
  <dcterms:modified xsi:type="dcterms:W3CDTF">2024-12-10T21:55:59Z</dcterms:modified>
</cp:coreProperties>
</file>